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62" r:id="rId4"/>
    <p:sldId id="263" r:id="rId5"/>
    <p:sldId id="289" r:id="rId6"/>
    <p:sldId id="264" r:id="rId7"/>
    <p:sldId id="265" r:id="rId8"/>
    <p:sldId id="276" r:id="rId9"/>
    <p:sldId id="277" r:id="rId10"/>
    <p:sldId id="275" r:id="rId11"/>
    <p:sldId id="269" r:id="rId12"/>
    <p:sldId id="270" r:id="rId13"/>
    <p:sldId id="283" r:id="rId14"/>
    <p:sldId id="268" r:id="rId15"/>
    <p:sldId id="284" r:id="rId16"/>
    <p:sldId id="285" r:id="rId17"/>
    <p:sldId id="286" r:id="rId18"/>
    <p:sldId id="287" r:id="rId19"/>
    <p:sldId id="291" r:id="rId20"/>
    <p:sldId id="290" r:id="rId21"/>
    <p:sldId id="274" r:id="rId22"/>
    <p:sldId id="257" r:id="rId2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2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KARCSI\Aszaly\HDI\HDI_kiserletezes\HDI_null_marc7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KARCSI\Aszaly\HDI\HDI_kiserletezes\HDI_null_marc7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KARCSI\Aszaly\HDI\HDI_mathatter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dirty="0"/>
              <a:t>PET </a:t>
            </a:r>
            <a:r>
              <a:rPr lang="hu-HU" dirty="0" smtClean="0"/>
              <a:t>- napi </a:t>
            </a:r>
            <a:r>
              <a:rPr lang="hu-HU" dirty="0"/>
              <a:t>T összefüggés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>
        <c:manualLayout>
          <c:layoutTarget val="inner"/>
          <c:xMode val="edge"/>
          <c:yMode val="edge"/>
          <c:x val="4.3945273066828175E-2"/>
          <c:y val="2.4542089745484223E-2"/>
          <c:w val="0.93490088077932554"/>
          <c:h val="0.84719272691449765"/>
        </c:manualLayout>
      </c:layout>
      <c:scatterChart>
        <c:scatterStyle val="lineMarker"/>
        <c:varyColors val="0"/>
        <c:ser>
          <c:idx val="3"/>
          <c:order val="0"/>
          <c:tx>
            <c:strRef>
              <c:f>'PET-hőmérs. összefüggés'!$C$1</c:f>
              <c:strCache>
                <c:ptCount val="1"/>
                <c:pt idx="0">
                  <c:v>PET -napi T összefüggés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'PET-hőmérs. összefüggés'!$A$3:$A$52</c:f>
              <c:numCache>
                <c:formatCode>General</c:formatCode>
                <c:ptCount val="50"/>
                <c:pt idx="0">
                  <c:v>-9</c:v>
                </c:pt>
                <c:pt idx="1">
                  <c:v>-8</c:v>
                </c:pt>
                <c:pt idx="2">
                  <c:v>-7</c:v>
                </c:pt>
                <c:pt idx="3">
                  <c:v>-6</c:v>
                </c:pt>
                <c:pt idx="4">
                  <c:v>-5</c:v>
                </c:pt>
                <c:pt idx="5">
                  <c:v>-4</c:v>
                </c:pt>
                <c:pt idx="6">
                  <c:v>-3</c:v>
                </c:pt>
                <c:pt idx="7">
                  <c:v>-2</c:v>
                </c:pt>
                <c:pt idx="8">
                  <c:v>-1</c:v>
                </c:pt>
                <c:pt idx="9">
                  <c:v>0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4</c:v>
                </c:pt>
                <c:pt idx="14">
                  <c:v>5</c:v>
                </c:pt>
                <c:pt idx="15">
                  <c:v>6</c:v>
                </c:pt>
                <c:pt idx="16">
                  <c:v>7</c:v>
                </c:pt>
                <c:pt idx="17">
                  <c:v>8</c:v>
                </c:pt>
                <c:pt idx="18">
                  <c:v>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  <c:pt idx="31">
                  <c:v>22</c:v>
                </c:pt>
                <c:pt idx="32">
                  <c:v>23</c:v>
                </c:pt>
                <c:pt idx="33">
                  <c:v>24</c:v>
                </c:pt>
                <c:pt idx="34">
                  <c:v>25</c:v>
                </c:pt>
                <c:pt idx="35">
                  <c:v>26</c:v>
                </c:pt>
                <c:pt idx="36">
                  <c:v>27</c:v>
                </c:pt>
                <c:pt idx="37">
                  <c:v>28</c:v>
                </c:pt>
                <c:pt idx="38">
                  <c:v>29</c:v>
                </c:pt>
                <c:pt idx="39">
                  <c:v>30</c:v>
                </c:pt>
                <c:pt idx="40">
                  <c:v>31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</c:numCache>
            </c:numRef>
          </c:xVal>
          <c:yVal>
            <c:numRef>
              <c:f>'PET-hőmérs. összefüggés'!$C$3:$C$52</c:f>
              <c:numCache>
                <c:formatCode>0.00</c:formatCode>
                <c:ptCount val="50"/>
                <c:pt idx="0">
                  <c:v>0.55689996569851918</c:v>
                </c:pt>
                <c:pt idx="1">
                  <c:v>0.59432523382990088</c:v>
                </c:pt>
                <c:pt idx="2">
                  <c:v>0.6342655868615823</c:v>
                </c:pt>
                <c:pt idx="3">
                  <c:v>0.6768900456816308</c:v>
                </c:pt>
                <c:pt idx="4">
                  <c:v>0.72237898986449378</c:v>
                </c:pt>
                <c:pt idx="5">
                  <c:v>0.77092492100716326</c:v>
                </c:pt>
                <c:pt idx="6">
                  <c:v>0.82273327736370949</c:v>
                </c:pt>
                <c:pt idx="7">
                  <c:v>0.87802330322558242</c:v>
                </c:pt>
                <c:pt idx="8">
                  <c:v>0.93702897672675123</c:v>
                </c:pt>
                <c:pt idx="9">
                  <c:v>1</c:v>
                </c:pt>
                <c:pt idx="10">
                  <c:v>1.0672028558745541</c:v>
                </c:pt>
                <c:pt idx="11">
                  <c:v>1.1389219355868043</c:v>
                </c:pt>
                <c:pt idx="12">
                  <c:v>1.2154607422764125</c:v>
                </c:pt>
                <c:pt idx="13">
                  <c:v>1.2971431753607927</c:v>
                </c:pt>
                <c:pt idx="14">
                  <c:v>1.3843149012232254</c:v>
                </c:pt>
                <c:pt idx="15">
                  <c:v>1.4773448160151275</c:v>
                </c:pt>
                <c:pt idx="16">
                  <c:v>1.5766266067628119</c:v>
                </c:pt>
                <c:pt idx="17">
                  <c:v>1.6825804173850802</c:v>
                </c:pt>
                <c:pt idx="18">
                  <c:v>1.7956546266719569</c:v>
                </c:pt>
                <c:pt idx="19">
                  <c:v>1.9163277457486685</c:v>
                </c:pt>
                <c:pt idx="20">
                  <c:v>2.0451104430546256</c:v>
                </c:pt>
                <c:pt idx="21">
                  <c:v>2.1825477054067712</c:v>
                </c:pt>
                <c:pt idx="22">
                  <c:v>2.3292211442925606</c:v>
                </c:pt>
                <c:pt idx="23">
                  <c:v>2.4857514571524177</c:v>
                </c:pt>
                <c:pt idx="24">
                  <c:v>2.6528010540673947</c:v>
                </c:pt>
                <c:pt idx="25">
                  <c:v>2.8310768609677508</c:v>
                </c:pt>
                <c:pt idx="26">
                  <c:v>3.0213333112251513</c:v>
                </c:pt>
                <c:pt idx="27">
                  <c:v>3.2243755382884047</c:v>
                </c:pt>
                <c:pt idx="28">
                  <c:v>3.4410627828734386</c:v>
                </c:pt>
                <c:pt idx="29">
                  <c:v>3.6723120291261733</c:v>
                </c:pt>
                <c:pt idx="30">
                  <c:v>3.9191018851459307</c:v>
                </c:pt>
                <c:pt idx="31">
                  <c:v>4.182476724291087</c:v>
                </c:pt>
                <c:pt idx="32">
                  <c:v>4.4635511047922982</c:v>
                </c:pt>
                <c:pt idx="33">
                  <c:v>4.7635144863763612</c:v>
                </c:pt>
                <c:pt idx="34">
                  <c:v>5.0836362638606625</c:v>
                </c:pt>
                <c:pt idx="35">
                  <c:v>5.4252711390195456</c:v>
                </c:pt>
                <c:pt idx="36">
                  <c:v>5.7898648534554553</c:v>
                </c:pt>
                <c:pt idx="37">
                  <c:v>6.1789603067353687</c:v>
                </c:pt>
                <c:pt idx="38">
                  <c:v>6.5942040856834963</c:v>
                </c:pt>
                <c:pt idx="39">
                  <c:v>7.0373534324610807</c:v>
                </c:pt>
                <c:pt idx="40">
                  <c:v>7.5102836809210594</c:v>
                </c:pt>
                <c:pt idx="41">
                  <c:v>8.014996192707013</c:v>
                </c:pt>
                <c:pt idx="42">
                  <c:v>8.5536268266806026</c:v>
                </c:pt>
                <c:pt idx="43">
                  <c:v>9.1284549775187376</c:v>
                </c:pt>
                <c:pt idx="44">
                  <c:v>9.741913221730286</c:v>
                </c:pt>
                <c:pt idx="45">
                  <c:v>10.396597611912638</c:v>
                </c:pt>
                <c:pt idx="46">
                  <c:v>11.095278662811742</c:v>
                </c:pt>
                <c:pt idx="47">
                  <c:v>11.840913075676694</c:v>
                </c:pt>
                <c:pt idx="48">
                  <c:v>12.636656250524512</c:v>
                </c:pt>
                <c:pt idx="49">
                  <c:v>13.485875639264794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BC-4B42-B9E7-5825662FF9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935928"/>
        <c:axId val="271939064"/>
      </c:scatterChart>
      <c:valAx>
        <c:axId val="271935928"/>
        <c:scaling>
          <c:orientation val="minMax"/>
          <c:max val="40"/>
          <c:min val="-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>
                    <a:solidFill>
                      <a:schemeClr val="tx1"/>
                    </a:solidFill>
                  </a:rPr>
                  <a:t>Napi khm (fok)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1939064"/>
        <c:crosses val="autoZero"/>
        <c:crossBetween val="midCat"/>
      </c:valAx>
      <c:valAx>
        <c:axId val="271939064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>
                    <a:solidFill>
                      <a:schemeClr val="tx1"/>
                    </a:solidFill>
                  </a:rPr>
                  <a:t>PET mm-ben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1935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smoothMarker"/>
        <c:varyColors val="0"/>
        <c:ser>
          <c:idx val="3"/>
          <c:order val="0"/>
          <c:tx>
            <c:strRef>
              <c:f>'PET szorzótényező'!$B$1</c:f>
              <c:strCache>
                <c:ptCount val="1"/>
                <c:pt idx="0">
                  <c:v>PET szorzótényező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'PET szorzótényező'!$A$2:$A$240</c:f>
              <c:numCache>
                <c:formatCode>0</c:formatCode>
                <c:ptCount val="239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  <c:pt idx="73">
                  <c:v>36.5</c:v>
                </c:pt>
                <c:pt idx="74">
                  <c:v>37</c:v>
                </c:pt>
                <c:pt idx="75">
                  <c:v>37.5</c:v>
                </c:pt>
                <c:pt idx="76">
                  <c:v>38</c:v>
                </c:pt>
                <c:pt idx="77">
                  <c:v>38.5</c:v>
                </c:pt>
                <c:pt idx="78">
                  <c:v>39</c:v>
                </c:pt>
                <c:pt idx="79">
                  <c:v>39.5</c:v>
                </c:pt>
                <c:pt idx="80">
                  <c:v>40</c:v>
                </c:pt>
                <c:pt idx="81">
                  <c:v>40.5</c:v>
                </c:pt>
                <c:pt idx="82">
                  <c:v>41</c:v>
                </c:pt>
                <c:pt idx="83">
                  <c:v>41.5</c:v>
                </c:pt>
                <c:pt idx="84">
                  <c:v>42</c:v>
                </c:pt>
                <c:pt idx="85">
                  <c:v>42.5</c:v>
                </c:pt>
                <c:pt idx="86">
                  <c:v>43</c:v>
                </c:pt>
                <c:pt idx="87">
                  <c:v>43.5</c:v>
                </c:pt>
                <c:pt idx="88">
                  <c:v>44</c:v>
                </c:pt>
                <c:pt idx="89">
                  <c:v>44.5</c:v>
                </c:pt>
                <c:pt idx="90">
                  <c:v>45</c:v>
                </c:pt>
                <c:pt idx="91">
                  <c:v>45.5</c:v>
                </c:pt>
                <c:pt idx="92">
                  <c:v>46</c:v>
                </c:pt>
                <c:pt idx="93">
                  <c:v>46.5</c:v>
                </c:pt>
                <c:pt idx="94">
                  <c:v>47</c:v>
                </c:pt>
                <c:pt idx="95">
                  <c:v>47.5</c:v>
                </c:pt>
                <c:pt idx="96">
                  <c:v>48</c:v>
                </c:pt>
                <c:pt idx="97">
                  <c:v>48.5</c:v>
                </c:pt>
                <c:pt idx="98">
                  <c:v>49</c:v>
                </c:pt>
                <c:pt idx="99">
                  <c:v>49.5</c:v>
                </c:pt>
                <c:pt idx="100">
                  <c:v>50</c:v>
                </c:pt>
                <c:pt idx="101">
                  <c:v>50.5</c:v>
                </c:pt>
                <c:pt idx="102">
                  <c:v>51</c:v>
                </c:pt>
                <c:pt idx="103">
                  <c:v>51.5</c:v>
                </c:pt>
                <c:pt idx="104">
                  <c:v>52</c:v>
                </c:pt>
                <c:pt idx="105">
                  <c:v>52.5</c:v>
                </c:pt>
                <c:pt idx="106">
                  <c:v>53</c:v>
                </c:pt>
                <c:pt idx="107">
                  <c:v>53.5</c:v>
                </c:pt>
                <c:pt idx="108">
                  <c:v>54</c:v>
                </c:pt>
                <c:pt idx="109">
                  <c:v>54.5</c:v>
                </c:pt>
                <c:pt idx="110">
                  <c:v>55</c:v>
                </c:pt>
                <c:pt idx="111">
                  <c:v>55.5</c:v>
                </c:pt>
                <c:pt idx="112">
                  <c:v>56</c:v>
                </c:pt>
                <c:pt idx="113">
                  <c:v>56.5</c:v>
                </c:pt>
                <c:pt idx="114">
                  <c:v>57</c:v>
                </c:pt>
                <c:pt idx="115">
                  <c:v>57.5</c:v>
                </c:pt>
                <c:pt idx="116">
                  <c:v>58</c:v>
                </c:pt>
                <c:pt idx="117">
                  <c:v>58.5</c:v>
                </c:pt>
                <c:pt idx="118">
                  <c:v>59</c:v>
                </c:pt>
                <c:pt idx="119">
                  <c:v>59.5</c:v>
                </c:pt>
                <c:pt idx="120">
                  <c:v>60</c:v>
                </c:pt>
                <c:pt idx="121">
                  <c:v>60.5</c:v>
                </c:pt>
                <c:pt idx="122">
                  <c:v>61</c:v>
                </c:pt>
                <c:pt idx="123">
                  <c:v>61.5</c:v>
                </c:pt>
                <c:pt idx="124">
                  <c:v>62</c:v>
                </c:pt>
                <c:pt idx="125">
                  <c:v>62.5</c:v>
                </c:pt>
                <c:pt idx="126">
                  <c:v>63</c:v>
                </c:pt>
                <c:pt idx="127">
                  <c:v>63.5</c:v>
                </c:pt>
                <c:pt idx="128">
                  <c:v>64</c:v>
                </c:pt>
                <c:pt idx="129">
                  <c:v>64.5</c:v>
                </c:pt>
                <c:pt idx="130">
                  <c:v>65</c:v>
                </c:pt>
                <c:pt idx="131">
                  <c:v>65.5</c:v>
                </c:pt>
                <c:pt idx="132">
                  <c:v>66</c:v>
                </c:pt>
                <c:pt idx="133">
                  <c:v>66.5</c:v>
                </c:pt>
                <c:pt idx="134">
                  <c:v>67</c:v>
                </c:pt>
                <c:pt idx="135">
                  <c:v>67.5</c:v>
                </c:pt>
                <c:pt idx="136">
                  <c:v>68</c:v>
                </c:pt>
                <c:pt idx="137">
                  <c:v>68.5</c:v>
                </c:pt>
                <c:pt idx="138">
                  <c:v>69</c:v>
                </c:pt>
                <c:pt idx="139">
                  <c:v>69.5</c:v>
                </c:pt>
                <c:pt idx="140">
                  <c:v>70</c:v>
                </c:pt>
                <c:pt idx="141">
                  <c:v>70.5</c:v>
                </c:pt>
                <c:pt idx="142">
                  <c:v>71</c:v>
                </c:pt>
                <c:pt idx="143">
                  <c:v>71.5</c:v>
                </c:pt>
                <c:pt idx="144">
                  <c:v>72</c:v>
                </c:pt>
                <c:pt idx="145">
                  <c:v>72.5</c:v>
                </c:pt>
                <c:pt idx="146">
                  <c:v>73</c:v>
                </c:pt>
                <c:pt idx="147">
                  <c:v>73.5</c:v>
                </c:pt>
                <c:pt idx="148">
                  <c:v>74</c:v>
                </c:pt>
                <c:pt idx="149">
                  <c:v>74.5</c:v>
                </c:pt>
                <c:pt idx="150">
                  <c:v>75</c:v>
                </c:pt>
                <c:pt idx="151">
                  <c:v>75.5</c:v>
                </c:pt>
                <c:pt idx="152">
                  <c:v>76</c:v>
                </c:pt>
                <c:pt idx="153">
                  <c:v>76.5</c:v>
                </c:pt>
                <c:pt idx="154">
                  <c:v>77</c:v>
                </c:pt>
                <c:pt idx="155">
                  <c:v>77.5</c:v>
                </c:pt>
                <c:pt idx="156">
                  <c:v>78</c:v>
                </c:pt>
                <c:pt idx="157">
                  <c:v>78.5</c:v>
                </c:pt>
                <c:pt idx="158">
                  <c:v>79</c:v>
                </c:pt>
                <c:pt idx="159">
                  <c:v>79.5</c:v>
                </c:pt>
                <c:pt idx="160">
                  <c:v>80</c:v>
                </c:pt>
                <c:pt idx="161">
                  <c:v>80.5</c:v>
                </c:pt>
                <c:pt idx="162">
                  <c:v>81</c:v>
                </c:pt>
                <c:pt idx="163">
                  <c:v>81.5</c:v>
                </c:pt>
                <c:pt idx="164">
                  <c:v>82</c:v>
                </c:pt>
                <c:pt idx="165">
                  <c:v>82.5</c:v>
                </c:pt>
                <c:pt idx="166">
                  <c:v>83</c:v>
                </c:pt>
                <c:pt idx="167">
                  <c:v>83.5</c:v>
                </c:pt>
                <c:pt idx="168">
                  <c:v>84</c:v>
                </c:pt>
                <c:pt idx="169">
                  <c:v>84.5</c:v>
                </c:pt>
                <c:pt idx="170">
                  <c:v>85</c:v>
                </c:pt>
                <c:pt idx="171">
                  <c:v>85.5</c:v>
                </c:pt>
                <c:pt idx="172">
                  <c:v>86</c:v>
                </c:pt>
                <c:pt idx="173">
                  <c:v>86.5</c:v>
                </c:pt>
                <c:pt idx="174">
                  <c:v>87</c:v>
                </c:pt>
                <c:pt idx="175">
                  <c:v>87.5</c:v>
                </c:pt>
                <c:pt idx="176">
                  <c:v>88</c:v>
                </c:pt>
                <c:pt idx="177">
                  <c:v>88.5</c:v>
                </c:pt>
                <c:pt idx="178">
                  <c:v>89</c:v>
                </c:pt>
                <c:pt idx="179">
                  <c:v>89.5</c:v>
                </c:pt>
                <c:pt idx="180">
                  <c:v>90</c:v>
                </c:pt>
                <c:pt idx="181">
                  <c:v>90.5</c:v>
                </c:pt>
                <c:pt idx="182">
                  <c:v>91</c:v>
                </c:pt>
                <c:pt idx="183">
                  <c:v>91.5</c:v>
                </c:pt>
                <c:pt idx="184">
                  <c:v>92</c:v>
                </c:pt>
                <c:pt idx="185">
                  <c:v>92.5</c:v>
                </c:pt>
                <c:pt idx="186">
                  <c:v>93</c:v>
                </c:pt>
                <c:pt idx="187">
                  <c:v>93.5</c:v>
                </c:pt>
                <c:pt idx="188">
                  <c:v>94</c:v>
                </c:pt>
                <c:pt idx="189">
                  <c:v>94.5</c:v>
                </c:pt>
                <c:pt idx="190">
                  <c:v>95</c:v>
                </c:pt>
                <c:pt idx="191">
                  <c:v>95.5</c:v>
                </c:pt>
                <c:pt idx="192">
                  <c:v>96</c:v>
                </c:pt>
                <c:pt idx="193">
                  <c:v>96.5</c:v>
                </c:pt>
                <c:pt idx="194">
                  <c:v>97</c:v>
                </c:pt>
                <c:pt idx="195">
                  <c:v>97.5</c:v>
                </c:pt>
                <c:pt idx="196">
                  <c:v>98</c:v>
                </c:pt>
                <c:pt idx="197">
                  <c:v>98.5</c:v>
                </c:pt>
                <c:pt idx="198">
                  <c:v>99</c:v>
                </c:pt>
                <c:pt idx="199">
                  <c:v>99.5</c:v>
                </c:pt>
                <c:pt idx="200">
                  <c:v>100</c:v>
                </c:pt>
              </c:numCache>
            </c:numRef>
          </c:xVal>
          <c:yVal>
            <c:numRef>
              <c:f>'PET szorzótényező'!$B$2:$B$240</c:f>
              <c:numCache>
                <c:formatCode>0.0</c:formatCode>
                <c:ptCount val="239"/>
                <c:pt idx="0">
                  <c:v>1.6324871241288021E-6</c:v>
                </c:pt>
                <c:pt idx="1">
                  <c:v>2.2171994889325797E-3</c:v>
                </c:pt>
                <c:pt idx="2">
                  <c:v>4.4471535414086112E-3</c:v>
                </c:pt>
                <c:pt idx="3">
                  <c:v>6.6917305045490691E-3</c:v>
                </c:pt>
                <c:pt idx="4">
                  <c:v>8.9511724865448932E-3</c:v>
                </c:pt>
                <c:pt idx="5">
                  <c:v>1.1225728073660533E-2</c:v>
                </c:pt>
                <c:pt idx="6">
                  <c:v>1.3515652570985632E-2</c:v>
                </c:pt>
                <c:pt idx="7">
                  <c:v>1.5821208254690983E-2</c:v>
                </c:pt>
                <c:pt idx="8">
                  <c:v>1.8142664636463201E-2</c:v>
                </c:pt>
                <c:pt idx="9">
                  <c:v>2.0480298740840029E-2</c:v>
                </c:pt>
                <c:pt idx="10">
                  <c:v>2.2834395396216737E-2</c:v>
                </c:pt>
                <c:pt idx="11">
                  <c:v>2.5205247540353692E-2</c:v>
                </c:pt>
                <c:pt idx="12">
                  <c:v>2.7593156541268957E-2</c:v>
                </c:pt>
                <c:pt idx="13">
                  <c:v>2.9998432534469655E-2</c:v>
                </c:pt>
                <c:pt idx="14">
                  <c:v>3.2421394777540608E-2</c:v>
                </c:pt>
                <c:pt idx="15">
                  <c:v>3.4862372023190424E-2</c:v>
                </c:pt>
                <c:pt idx="16">
                  <c:v>3.7321702911932354E-2</c:v>
                </c:pt>
                <c:pt idx="17">
                  <c:v>3.9799736385669061E-2</c:v>
                </c:pt>
                <c:pt idx="18">
                  <c:v>4.2296832123551086E-2</c:v>
                </c:pt>
                <c:pt idx="19">
                  <c:v>4.4813361001579552E-2</c:v>
                </c:pt>
                <c:pt idx="20">
                  <c:v>4.7349705577542998E-2</c:v>
                </c:pt>
                <c:pt idx="21">
                  <c:v>4.9906260603005424E-2</c:v>
                </c:pt>
                <c:pt idx="22">
                  <c:v>5.2483433564199711E-2</c:v>
                </c:pt>
                <c:pt idx="23">
                  <c:v>5.5081645253831475E-2</c:v>
                </c:pt>
                <c:pt idx="24">
                  <c:v>5.7701330375965657E-2</c:v>
                </c:pt>
                <c:pt idx="25">
                  <c:v>6.0342938186350469E-2</c:v>
                </c:pt>
                <c:pt idx="26">
                  <c:v>6.3006933170728099E-2</c:v>
                </c:pt>
                <c:pt idx="27">
                  <c:v>6.5693795763907978E-2</c:v>
                </c:pt>
                <c:pt idx="28">
                  <c:v>6.8404023112615356E-2</c:v>
                </c:pt>
                <c:pt idx="29">
                  <c:v>7.1138129885389062E-2</c:v>
                </c:pt>
                <c:pt idx="30">
                  <c:v>7.3896649133108283E-2</c:v>
                </c:pt>
                <c:pt idx="31">
                  <c:v>7.6680133204033857E-2</c:v>
                </c:pt>
                <c:pt idx="32">
                  <c:v>7.9489154717624841E-2</c:v>
                </c:pt>
                <c:pt idx="33">
                  <c:v>8.2324307601769578E-2</c:v>
                </c:pt>
                <c:pt idx="34">
                  <c:v>8.5186208198525237E-2</c:v>
                </c:pt>
                <c:pt idx="35">
                  <c:v>8.8075496443932713E-2</c:v>
                </c:pt>
                <c:pt idx="36">
                  <c:v>9.0992837128025958E-2</c:v>
                </c:pt>
                <c:pt idx="37">
                  <c:v>9.3938921241746895E-2</c:v>
                </c:pt>
                <c:pt idx="38">
                  <c:v>9.691446741816015E-2</c:v>
                </c:pt>
                <c:pt idx="39">
                  <c:v>9.9920223476102424E-2</c:v>
                </c:pt>
                <c:pt idx="40">
                  <c:v>0.10295696807524485</c:v>
                </c:pt>
                <c:pt idx="41">
                  <c:v>0.10602551249248858</c:v>
                </c:pt>
                <c:pt idx="42">
                  <c:v>0.10912670253066409</c:v>
                </c:pt>
                <c:pt idx="43">
                  <c:v>0.11226142057169627</c:v>
                </c:pt>
                <c:pt idx="44">
                  <c:v>0.11543058778773149</c:v>
                </c:pt>
                <c:pt idx="45">
                  <c:v>0.11863516652523136</c:v>
                </c:pt>
                <c:pt idx="46">
                  <c:v>0.12187616287874341</c:v>
                </c:pt>
                <c:pt idx="47">
                  <c:v>0.12515462947299191</c:v>
                </c:pt>
                <c:pt idx="48">
                  <c:v>0.12847166847412558</c:v>
                </c:pt>
                <c:pt idx="49">
                  <c:v>0.13182843485345341</c:v>
                </c:pt>
                <c:pt idx="50">
                  <c:v>0.13522613992985058</c:v>
                </c:pt>
                <c:pt idx="51">
                  <c:v>0.13866605522026113</c:v>
                </c:pt>
                <c:pt idx="52">
                  <c:v>0.14214951663146203</c:v>
                </c:pt>
                <c:pt idx="53">
                  <c:v>0.14567792903052104</c:v>
                </c:pt>
                <c:pt idx="54">
                  <c:v>0.14925277123631797</c:v>
                </c:pt>
                <c:pt idx="55">
                  <c:v>0.15287560148018237</c:v>
                </c:pt>
                <c:pt idx="56">
                  <c:v>0.15654806339028679</c:v>
                </c:pt>
                <c:pt idx="57">
                  <c:v>0.16027189256207883</c:v>
                </c:pt>
                <c:pt idx="58">
                  <c:v>0.16404892378593958</c:v>
                </c:pt>
                <c:pt idx="59">
                  <c:v>0.16788109901364501</c:v>
                </c:pt>
                <c:pt idx="60">
                  <c:v>0.17177047615739577</c:v>
                </c:pt>
                <c:pt idx="61">
                  <c:v>0.17571923882949647</c:v>
                </c:pt>
                <c:pt idx="62">
                  <c:v>0.17972970714766096</c:v>
                </c:pt>
                <c:pt idx="63">
                  <c:v>0.18380434975092974</c:v>
                </c:pt>
                <c:pt idx="64">
                  <c:v>0.18794579719495916</c:v>
                </c:pt>
                <c:pt idx="65">
                  <c:v>0.1921568569238247</c:v>
                </c:pt>
                <c:pt idx="66">
                  <c:v>0.19644053004948417</c:v>
                </c:pt>
                <c:pt idx="67">
                  <c:v>0.2008000302109833</c:v>
                </c:pt>
                <c:pt idx="68">
                  <c:v>0.20523880483498314</c:v>
                </c:pt>
                <c:pt idx="69">
                  <c:v>0.2097605591793332</c:v>
                </c:pt>
                <c:pt idx="70">
                  <c:v>0.21436928361487262</c:v>
                </c:pt>
                <c:pt idx="71">
                  <c:v>0.2190692846908355</c:v>
                </c:pt>
                <c:pt idx="72">
                  <c:v>0.22386522064062289</c:v>
                </c:pt>
                <c:pt idx="73">
                  <c:v>0.22876214212307136</c:v>
                </c:pt>
                <c:pt idx="74">
                  <c:v>0.23376553916734905</c:v>
                </c:pt>
                <c:pt idx="75">
                  <c:v>0.23888139550735529</c:v>
                </c:pt>
                <c:pt idx="76">
                  <c:v>0.24411625176754115</c:v>
                </c:pt>
                <c:pt idx="77">
                  <c:v>0.24947727931469468</c:v>
                </c:pt>
                <c:pt idx="78">
                  <c:v>0.25497236704434978</c:v>
                </c:pt>
                <c:pt idx="79">
                  <c:v>0.26061022396042283</c:v>
                </c:pt>
                <c:pt idx="80">
                  <c:v>0.26640050118023562</c:v>
                </c:pt>
                <c:pt idx="81">
                  <c:v>0.27235393802159857</c:v>
                </c:pt>
                <c:pt idx="82">
                  <c:v>0.27848253820023711</c:v>
                </c:pt>
                <c:pt idx="83">
                  <c:v>0.28479978402363959</c:v>
                </c:pt>
                <c:pt idx="84">
                  <c:v>0.29132089901571279</c:v>
                </c:pt>
                <c:pt idx="85">
                  <c:v>0.29806317295044371</c:v>
                </c:pt>
                <c:pt idx="86">
                  <c:v>0.30504636827544696</c:v>
                </c:pt>
                <c:pt idx="87">
                  <c:v>0.31229323408553189</c:v>
                </c:pt>
                <c:pt idx="88">
                  <c:v>0.31983016429758176</c:v>
                </c:pt>
                <c:pt idx="89">
                  <c:v>0.32768805231965448</c:v>
                </c:pt>
                <c:pt idx="90">
                  <c:v>0.33590341835473714</c:v>
                </c:pt>
                <c:pt idx="91">
                  <c:v>0.3445199227600842</c:v>
                </c:pt>
                <c:pt idx="92">
                  <c:v>0.35359043883475366</c:v>
                </c:pt>
                <c:pt idx="93">
                  <c:v>0.3631799579724882</c:v>
                </c:pt>
                <c:pt idx="94">
                  <c:v>0.37336977170450492</c:v>
                </c:pt>
                <c:pt idx="95">
                  <c:v>0.38426368387533444</c:v>
                </c:pt>
                <c:pt idx="96">
                  <c:v>0.39599759055414452</c:v>
                </c:pt>
                <c:pt idx="97">
                  <c:v>0.40875494075358476</c:v>
                </c:pt>
                <c:pt idx="98">
                  <c:v>0.42279313821166548</c:v>
                </c:pt>
                <c:pt idx="99">
                  <c:v>0.4384920051140016</c:v>
                </c:pt>
                <c:pt idx="100">
                  <c:v>0.45645171683683344</c:v>
                </c:pt>
                <c:pt idx="101">
                  <c:v>0.47771935710663993</c:v>
                </c:pt>
                <c:pt idx="102">
                  <c:v>0.50443418866531298</c:v>
                </c:pt>
                <c:pt idx="103">
                  <c:v>0.53114902022398591</c:v>
                </c:pt>
                <c:pt idx="104">
                  <c:v>0.55241666049379246</c:v>
                </c:pt>
                <c:pt idx="105">
                  <c:v>0.57037637221662429</c:v>
                </c:pt>
                <c:pt idx="106">
                  <c:v>0.58607523911896042</c:v>
                </c:pt>
                <c:pt idx="107">
                  <c:v>0.60011343657704108</c:v>
                </c:pt>
                <c:pt idx="108">
                  <c:v>0.61287078677648132</c:v>
                </c:pt>
                <c:pt idx="109">
                  <c:v>0.62460469345529146</c:v>
                </c:pt>
                <c:pt idx="110">
                  <c:v>0.63549860562612093</c:v>
                </c:pt>
                <c:pt idx="111">
                  <c:v>0.6456884193581377</c:v>
                </c:pt>
                <c:pt idx="112">
                  <c:v>0.65527793849587224</c:v>
                </c:pt>
                <c:pt idx="113">
                  <c:v>0.66434845457054159</c:v>
                </c:pt>
                <c:pt idx="114">
                  <c:v>0.67296495897588871</c:v>
                </c:pt>
                <c:pt idx="115">
                  <c:v>0.68118032501097137</c:v>
                </c:pt>
                <c:pt idx="116">
                  <c:v>0.68903821303304413</c:v>
                </c:pt>
                <c:pt idx="117">
                  <c:v>0.69657514324509395</c:v>
                </c:pt>
                <c:pt idx="118">
                  <c:v>0.70382200905517889</c:v>
                </c:pt>
                <c:pt idx="119">
                  <c:v>0.71080520438018213</c:v>
                </c:pt>
                <c:pt idx="120">
                  <c:v>0.71754747831491306</c:v>
                </c:pt>
                <c:pt idx="121">
                  <c:v>0.72406859330698625</c:v>
                </c:pt>
                <c:pt idx="122">
                  <c:v>0.73038583913038879</c:v>
                </c:pt>
                <c:pt idx="123">
                  <c:v>0.73651443930902727</c:v>
                </c:pt>
                <c:pt idx="124">
                  <c:v>0.74246787615039034</c:v>
                </c:pt>
                <c:pt idx="125">
                  <c:v>0.74825815337020307</c:v>
                </c:pt>
                <c:pt idx="126">
                  <c:v>0.75389601028627606</c:v>
                </c:pt>
                <c:pt idx="127">
                  <c:v>0.7593910980159313</c:v>
                </c:pt>
                <c:pt idx="128">
                  <c:v>0.76475212556308469</c:v>
                </c:pt>
                <c:pt idx="129">
                  <c:v>0.76998698182327063</c:v>
                </c:pt>
                <c:pt idx="130">
                  <c:v>0.77510283816327685</c:v>
                </c:pt>
                <c:pt idx="131">
                  <c:v>0.78010623520755451</c:v>
                </c:pt>
                <c:pt idx="132">
                  <c:v>0.78500315669000298</c:v>
                </c:pt>
                <c:pt idx="133">
                  <c:v>0.78979909263979031</c:v>
                </c:pt>
                <c:pt idx="134">
                  <c:v>0.79449909371575322</c:v>
                </c:pt>
                <c:pt idx="135">
                  <c:v>0.79910781815129273</c:v>
                </c:pt>
                <c:pt idx="136">
                  <c:v>0.80362957249564271</c:v>
                </c:pt>
                <c:pt idx="137">
                  <c:v>0.80806834711964259</c:v>
                </c:pt>
                <c:pt idx="138">
                  <c:v>0.81242784728114159</c:v>
                </c:pt>
                <c:pt idx="139">
                  <c:v>0.81671152040680106</c:v>
                </c:pt>
                <c:pt idx="140">
                  <c:v>0.82092258013566677</c:v>
                </c:pt>
                <c:pt idx="141">
                  <c:v>0.8250640275796961</c:v>
                </c:pt>
                <c:pt idx="142">
                  <c:v>0.82913867018296494</c:v>
                </c:pt>
                <c:pt idx="143">
                  <c:v>0.83314913850112937</c:v>
                </c:pt>
                <c:pt idx="144">
                  <c:v>0.83709790117323013</c:v>
                </c:pt>
                <c:pt idx="145">
                  <c:v>0.84098727831698084</c:v>
                </c:pt>
                <c:pt idx="146">
                  <c:v>0.84481945354468635</c:v>
                </c:pt>
                <c:pt idx="147">
                  <c:v>0.84859648476854699</c:v>
                </c:pt>
                <c:pt idx="148">
                  <c:v>0.85232031394033914</c:v>
                </c:pt>
                <c:pt idx="149">
                  <c:v>0.85599277585044353</c:v>
                </c:pt>
                <c:pt idx="150">
                  <c:v>0.85961560609430776</c:v>
                </c:pt>
                <c:pt idx="151">
                  <c:v>0.86319044830010494</c:v>
                </c:pt>
                <c:pt idx="152">
                  <c:v>0.86671886069916382</c:v>
                </c:pt>
                <c:pt idx="153">
                  <c:v>0.87020232211036463</c:v>
                </c:pt>
                <c:pt idx="154">
                  <c:v>0.87364223740077518</c:v>
                </c:pt>
                <c:pt idx="155">
                  <c:v>0.87703994247717243</c:v>
                </c:pt>
                <c:pt idx="156">
                  <c:v>0.88039670885650023</c:v>
                </c:pt>
                <c:pt idx="157">
                  <c:v>0.88371374785763401</c:v>
                </c:pt>
                <c:pt idx="158">
                  <c:v>0.88699221445188237</c:v>
                </c:pt>
                <c:pt idx="159">
                  <c:v>0.89023321080539453</c:v>
                </c:pt>
                <c:pt idx="160">
                  <c:v>0.89343778954289443</c:v>
                </c:pt>
                <c:pt idx="161">
                  <c:v>0.89660695675892954</c:v>
                </c:pt>
                <c:pt idx="162">
                  <c:v>0.89974167479996181</c:v>
                </c:pt>
                <c:pt idx="163">
                  <c:v>0.90284286483813725</c:v>
                </c:pt>
                <c:pt idx="164">
                  <c:v>0.90591140925538105</c:v>
                </c:pt>
                <c:pt idx="165">
                  <c:v>0.90894815385452343</c:v>
                </c:pt>
                <c:pt idx="166">
                  <c:v>0.91195390991246561</c:v>
                </c:pt>
                <c:pt idx="167">
                  <c:v>0.91492945608887888</c:v>
                </c:pt>
                <c:pt idx="168">
                  <c:v>0.91787554020259987</c:v>
                </c:pt>
                <c:pt idx="169">
                  <c:v>0.9207928808866932</c:v>
                </c:pt>
                <c:pt idx="170">
                  <c:v>0.92368216913210066</c:v>
                </c:pt>
                <c:pt idx="171">
                  <c:v>0.92654406972885628</c:v>
                </c:pt>
                <c:pt idx="172">
                  <c:v>0.92937922261300099</c:v>
                </c:pt>
                <c:pt idx="173">
                  <c:v>0.93218824412659196</c:v>
                </c:pt>
                <c:pt idx="174">
                  <c:v>0.93497172819751762</c:v>
                </c:pt>
                <c:pt idx="175">
                  <c:v>0.93773024744523681</c:v>
                </c:pt>
                <c:pt idx="176">
                  <c:v>0.94046435421801056</c:v>
                </c:pt>
                <c:pt idx="177">
                  <c:v>0.94317458156671785</c:v>
                </c:pt>
                <c:pt idx="178">
                  <c:v>0.94586144415989781</c:v>
                </c:pt>
                <c:pt idx="179">
                  <c:v>0.94852543914427545</c:v>
                </c:pt>
                <c:pt idx="180">
                  <c:v>0.95116704695466026</c:v>
                </c:pt>
                <c:pt idx="181">
                  <c:v>0.95378673207679443</c:v>
                </c:pt>
                <c:pt idx="182">
                  <c:v>0.95638494376642613</c:v>
                </c:pt>
                <c:pt idx="183">
                  <c:v>0.95896211672762044</c:v>
                </c:pt>
                <c:pt idx="184">
                  <c:v>0.96151867175308292</c:v>
                </c:pt>
                <c:pt idx="185">
                  <c:v>0.96405501632904644</c:v>
                </c:pt>
                <c:pt idx="186">
                  <c:v>0.96657154520707478</c:v>
                </c:pt>
                <c:pt idx="187">
                  <c:v>0.96906864094495682</c:v>
                </c:pt>
                <c:pt idx="188">
                  <c:v>0.97154667441869358</c:v>
                </c:pt>
                <c:pt idx="189">
                  <c:v>0.97400600530743542</c:v>
                </c:pt>
                <c:pt idx="190">
                  <c:v>0.97644698255308537</c:v>
                </c:pt>
                <c:pt idx="191">
                  <c:v>0.97886994479615619</c:v>
                </c:pt>
                <c:pt idx="192">
                  <c:v>0.98127522078935692</c:v>
                </c:pt>
                <c:pt idx="193">
                  <c:v>0.98366312979027215</c:v>
                </c:pt>
                <c:pt idx="194">
                  <c:v>0.98603398193440905</c:v>
                </c:pt>
                <c:pt idx="195">
                  <c:v>0.98838807858978583</c:v>
                </c:pt>
                <c:pt idx="196">
                  <c:v>0.99072571269416265</c:v>
                </c:pt>
                <c:pt idx="197">
                  <c:v>0.99304716907593493</c:v>
                </c:pt>
                <c:pt idx="198">
                  <c:v>0.99535272475964021</c:v>
                </c:pt>
                <c:pt idx="199">
                  <c:v>0.99764264925696522</c:v>
                </c:pt>
                <c:pt idx="200">
                  <c:v>0.99991720484408086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CA81-45DF-9D3C-9049ED6E0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936320"/>
        <c:axId val="271939456"/>
      </c:scatterChart>
      <c:valAx>
        <c:axId val="2719363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>
                    <a:solidFill>
                      <a:schemeClr val="tx1"/>
                    </a:solidFill>
                  </a:rPr>
                  <a:t>Víztartalék (mm)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1939456"/>
        <c:crosses val="autoZero"/>
        <c:crossBetween val="midCat"/>
      </c:valAx>
      <c:valAx>
        <c:axId val="27193945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>
                    <a:solidFill>
                      <a:schemeClr val="tx1"/>
                    </a:solidFill>
                  </a:rPr>
                  <a:t>PET szorzótényező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1936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84334643976265622"/>
          <c:y val="0.17681549134419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hu-H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k35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Munka1!$A$2:$A$9</c:f>
              <c:numCache>
                <c:formatCode>General</c:formatCode>
                <c:ptCount val="8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25</c:v>
                </c:pt>
                <c:pt idx="4">
                  <c:v>30</c:v>
                </c:pt>
              </c:numCache>
            </c:numRef>
          </c:xVal>
          <c:yVal>
            <c:numRef>
              <c:f>Munka1!$B$2:$B$9</c:f>
              <c:numCache>
                <c:formatCode>General</c:formatCode>
                <c:ptCount val="8"/>
                <c:pt idx="0">
                  <c:v>1.4</c:v>
                </c:pt>
                <c:pt idx="1">
                  <c:v>1.1000000000000001</c:v>
                </c:pt>
                <c:pt idx="2">
                  <c:v>0.85</c:v>
                </c:pt>
                <c:pt idx="3">
                  <c:v>0.7</c:v>
                </c:pt>
                <c:pt idx="4">
                  <c:v>0.6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1939848"/>
        <c:axId val="271940240"/>
      </c:scatterChart>
      <c:valAx>
        <c:axId val="271939848"/>
        <c:scaling>
          <c:orientation val="minMax"/>
          <c:min val="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>
                    <a:solidFill>
                      <a:schemeClr val="tx1"/>
                    </a:solidFill>
                  </a:rPr>
                  <a:t>v/v%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1940240"/>
        <c:crosses val="autoZero"/>
        <c:crossBetween val="midCat"/>
      </c:valAx>
      <c:valAx>
        <c:axId val="271940240"/>
        <c:scaling>
          <c:orientation val="minMax"/>
          <c:max val="1.4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>
                    <a:solidFill>
                      <a:schemeClr val="tx1"/>
                    </a:solidFill>
                  </a:rPr>
                  <a:t>k35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271939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0.21871</cdr:x>
      <cdr:y>0.78299</cdr:y>
    </cdr:from>
    <cdr:to>
      <cdr:x>0.27922</cdr:x>
      <cdr:y>0.85084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1399573" y="3087489"/>
          <a:ext cx="387209" cy="267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1100" dirty="0"/>
            <a:t>HV</a:t>
          </a:r>
        </a:p>
      </cdr:txBody>
    </cdr:sp>
  </cdr:relSizeAnchor>
  <cdr:relSizeAnchor xmlns:cdr="http://schemas.openxmlformats.org/drawingml/2006/chartDrawing">
    <cdr:from>
      <cdr:x>0.64632</cdr:x>
      <cdr:y>0.78288</cdr:y>
    </cdr:from>
    <cdr:to>
      <cdr:x>0.70683</cdr:x>
      <cdr:y>0.835</cdr:y>
    </cdr:to>
    <cdr:sp macro="" textlink="">
      <cdr:nvSpPr>
        <cdr:cNvPr id="3" name="Szövegdoboz 1"/>
        <cdr:cNvSpPr txBox="1"/>
      </cdr:nvSpPr>
      <cdr:spPr>
        <a:xfrm xmlns:a="http://schemas.openxmlformats.org/drawingml/2006/main">
          <a:off x="4135877" y="3087076"/>
          <a:ext cx="387209" cy="205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100" dirty="0" err="1"/>
            <a:t>vksz</a:t>
          </a:r>
          <a:endParaRPr lang="hu-HU" sz="1100" dirty="0"/>
        </a:p>
      </cdr:txBody>
    </cdr:sp>
  </cdr:relSizeAnchor>
  <cdr:relSizeAnchor xmlns:cdr="http://schemas.openxmlformats.org/drawingml/2006/chartDrawing">
    <cdr:from>
      <cdr:x>0.24122</cdr:x>
      <cdr:y>0.15174</cdr:y>
    </cdr:from>
    <cdr:to>
      <cdr:x>0.24122</cdr:x>
      <cdr:y>0.77262</cdr:y>
    </cdr:to>
    <cdr:cxnSp macro="">
      <cdr:nvCxnSpPr>
        <cdr:cNvPr id="6" name="Egyenes összekötő 5"/>
        <cdr:cNvCxnSpPr/>
      </cdr:nvCxnSpPr>
      <cdr:spPr>
        <a:xfrm xmlns:a="http://schemas.openxmlformats.org/drawingml/2006/main" flipV="1">
          <a:off x="1543589" y="598325"/>
          <a:ext cx="0" cy="244827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0.67584</cdr:x>
      <cdr:y>0.75497</cdr:y>
    </cdr:from>
    <cdr:to>
      <cdr:x>0.67658</cdr:x>
      <cdr:y>0.78288</cdr:y>
    </cdr:to>
    <cdr:cxnSp macro="">
      <cdr:nvCxnSpPr>
        <cdr:cNvPr id="10" name="Egyenes összekötő 9"/>
        <cdr:cNvCxnSpPr>
          <a:stCxn xmlns:a="http://schemas.openxmlformats.org/drawingml/2006/main" id="3" idx="0"/>
        </cdr:cNvCxnSpPr>
      </cdr:nvCxnSpPr>
      <cdr:spPr>
        <a:xfrm xmlns:a="http://schemas.openxmlformats.org/drawingml/2006/main" flipH="1" flipV="1">
          <a:off x="4324764" y="2977009"/>
          <a:ext cx="4718" cy="11006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8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435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08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5608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210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68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391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26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81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5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039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BF2D-283B-4DFA-A704-CCF4B07FFF0D}" type="datetimeFigureOut">
              <a:rPr lang="hu-HU" smtClean="0"/>
              <a:t>2016. 07. 05.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3B313-3430-49A4-BD38-297325C1C5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3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do.jrc.ec.europa.eu/edov2/php/index.php?id=1111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9697"/>
            <a:ext cx="9144000" cy="5140380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187624" y="1196752"/>
            <a:ext cx="66967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Új, napi értékelésekhez használható, hazai fejlesztésű aszályindex (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HDI)</a:t>
            </a:r>
          </a:p>
          <a:p>
            <a:pPr algn="ctr"/>
            <a:r>
              <a:rPr lang="hu-HU" sz="2000" dirty="0"/>
              <a:t>(</a:t>
            </a:r>
            <a:r>
              <a:rPr lang="hu-HU" sz="2000" dirty="0" err="1"/>
              <a:t>Hungarian</a:t>
            </a:r>
            <a:r>
              <a:rPr lang="hu-HU" sz="2000" dirty="0"/>
              <a:t> </a:t>
            </a:r>
            <a:r>
              <a:rPr lang="hu-HU" sz="2000" dirty="0" err="1"/>
              <a:t>Drought</a:t>
            </a:r>
            <a:r>
              <a:rPr lang="hu-HU" sz="2000" dirty="0"/>
              <a:t> Index)</a:t>
            </a:r>
          </a:p>
          <a:p>
            <a:pPr algn="ctr"/>
            <a:endParaRPr lang="hu-HU" sz="2400" b="1" dirty="0"/>
          </a:p>
          <a:p>
            <a:pPr algn="ctr"/>
            <a:r>
              <a:rPr lang="hu-HU" sz="2400" dirty="0"/>
              <a:t>d</a:t>
            </a:r>
            <a:r>
              <a:rPr lang="hu-HU" sz="2400" dirty="0" smtClean="0"/>
              <a:t>r. Barta Károly</a:t>
            </a:r>
            <a:r>
              <a:rPr lang="hu-HU" sz="2400" baseline="30000" dirty="0" smtClean="0"/>
              <a:t>1</a:t>
            </a:r>
            <a:r>
              <a:rPr lang="hu-HU" sz="2400" dirty="0" smtClean="0"/>
              <a:t> – </a:t>
            </a:r>
            <a:r>
              <a:rPr lang="hu-HU" sz="2400" dirty="0" err="1" smtClean="0"/>
              <a:t>Fehérváry</a:t>
            </a:r>
            <a:r>
              <a:rPr lang="hu-HU" sz="2400" dirty="0" smtClean="0"/>
              <a:t> István</a:t>
            </a:r>
            <a:r>
              <a:rPr lang="hu-HU" sz="2400" baseline="30000" dirty="0" smtClean="0"/>
              <a:t>2</a:t>
            </a:r>
          </a:p>
          <a:p>
            <a:pPr algn="ctr"/>
            <a:endParaRPr lang="hu-HU" sz="2400" dirty="0" smtClean="0"/>
          </a:p>
          <a:p>
            <a:pPr algn="ctr"/>
            <a:r>
              <a:rPr lang="hu-HU" sz="1600" baseline="30000" dirty="0" smtClean="0"/>
              <a:t>1</a:t>
            </a:r>
            <a:r>
              <a:rPr lang="hu-HU" sz="1600" dirty="0" smtClean="0"/>
              <a:t> SZTE Természeti Földrajzi és </a:t>
            </a:r>
            <a:r>
              <a:rPr lang="hu-HU" sz="1600" dirty="0" err="1" smtClean="0"/>
              <a:t>Geoinformatikai</a:t>
            </a:r>
            <a:r>
              <a:rPr lang="hu-HU" sz="1600" dirty="0" smtClean="0"/>
              <a:t> Tanszék, Szeged</a:t>
            </a:r>
          </a:p>
          <a:p>
            <a:pPr algn="ctr"/>
            <a:r>
              <a:rPr lang="hu-HU" sz="1600" baseline="30000" dirty="0" smtClean="0"/>
              <a:t>2</a:t>
            </a:r>
            <a:r>
              <a:rPr lang="hu-HU" sz="1600" dirty="0" smtClean="0"/>
              <a:t> </a:t>
            </a:r>
            <a:r>
              <a:rPr lang="hu-HU" sz="1600" dirty="0" err="1" smtClean="0"/>
              <a:t>Alsó-Tisza-vidéki</a:t>
            </a:r>
            <a:r>
              <a:rPr lang="hu-HU" sz="1600" dirty="0" smtClean="0"/>
              <a:t> Vízügyi Igazgatóság, Szeged</a:t>
            </a:r>
          </a:p>
          <a:p>
            <a:pPr algn="ctr"/>
            <a:endParaRPr lang="hu-HU" sz="1200" dirty="0" smtClean="0"/>
          </a:p>
          <a:p>
            <a:pPr algn="ctr"/>
            <a:endParaRPr lang="hu-HU" sz="1200" dirty="0"/>
          </a:p>
          <a:p>
            <a:pPr algn="ctr"/>
            <a:r>
              <a:rPr lang="hu-HU" sz="2000" dirty="0" smtClean="0"/>
              <a:t>(A HDI kidolgozását végző Aszály Munkacsoport további tagjai: </a:t>
            </a:r>
            <a:r>
              <a:rPr lang="hu-HU" sz="2000" dirty="0" err="1" smtClean="0"/>
              <a:t>Fiala</a:t>
            </a:r>
            <a:r>
              <a:rPr lang="hu-HU" sz="2000" dirty="0" smtClean="0"/>
              <a:t> Károly, dr. </a:t>
            </a:r>
            <a:r>
              <a:rPr lang="hu-HU" sz="2000" dirty="0" err="1" smtClean="0"/>
              <a:t>Benyhe</a:t>
            </a:r>
            <a:r>
              <a:rPr lang="hu-HU" sz="2000" dirty="0" smtClean="0"/>
              <a:t> Balázs, </a:t>
            </a:r>
            <a:r>
              <a:rPr lang="hu-HU" sz="2000" dirty="0" err="1" smtClean="0"/>
              <a:t>Lábdy</a:t>
            </a:r>
            <a:r>
              <a:rPr lang="hu-HU" sz="2000" smtClean="0"/>
              <a:t> Jenő)</a:t>
            </a:r>
            <a:endParaRPr lang="hu-HU" sz="2000" dirty="0" smtClean="0"/>
          </a:p>
          <a:p>
            <a:pPr algn="ctr"/>
            <a:endParaRPr lang="hu-HU" dirty="0"/>
          </a:p>
          <a:p>
            <a:pPr algn="ctr"/>
            <a:r>
              <a:rPr lang="hu-HU" dirty="0" smtClean="0"/>
              <a:t>Debrecen</a:t>
            </a:r>
          </a:p>
          <a:p>
            <a:pPr algn="ctr"/>
            <a:r>
              <a:rPr lang="hu-HU" dirty="0" smtClean="0"/>
              <a:t>2016. július 6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sp>
        <p:nvSpPr>
          <p:cNvPr id="4" name="Szövegdoboz 1"/>
          <p:cNvSpPr txBox="1"/>
          <p:nvPr/>
        </p:nvSpPr>
        <p:spPr>
          <a:xfrm>
            <a:off x="1403648" y="188640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rought and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ater Scarcity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anagement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GB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ystem – </a:t>
            </a:r>
            <a:r>
              <a:rPr lang="en-GB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DWMS</a:t>
            </a:r>
          </a:p>
          <a:p>
            <a:pPr algn="ctr"/>
            <a:r>
              <a:rPr lang="hu-H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Operatív Aszály- és Vízhiány Kezelő Rendszer </a:t>
            </a:r>
            <a:r>
              <a:rPr lang="hu-H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6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980728"/>
            <a:ext cx="83529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/>
              <a:t>FONTOS!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sz="2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fizikai alapokon nyugvó párolgásmodell létrehozása a cél!!!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értéke összefüggésben van a talaj nedvesség-tartalékaival, de nem </a:t>
            </a:r>
            <a:r>
              <a:rPr lang="hu-HU" sz="2800" dirty="0" err="1" smtClean="0"/>
              <a:t>talajspecifikus</a:t>
            </a:r>
            <a:r>
              <a:rPr lang="hu-HU" sz="2800" dirty="0" smtClean="0"/>
              <a:t> (ld. később k</a:t>
            </a:r>
            <a:r>
              <a:rPr lang="hu-HU" sz="2800" baseline="-25000" dirty="0" smtClean="0"/>
              <a:t>35</a:t>
            </a:r>
            <a:r>
              <a:rPr lang="hu-HU" sz="2800" dirty="0" smtClean="0"/>
              <a:t>)</a:t>
            </a:r>
          </a:p>
          <a:p>
            <a:r>
              <a:rPr lang="hu-H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Legfontosabb előnyei: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megelőző időszak csapadékhiánya vagy –többlete beépül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várható értéke nem évszakfüggő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5536" y="4462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Megjegyzések HDI</a:t>
            </a:r>
            <a:r>
              <a:rPr lang="hu-HU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-hoz II.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04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7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9032" y="-27384"/>
            <a:ext cx="841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u-HU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(0-35 cm)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3036" y="548680"/>
            <a:ext cx="8869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Alapkoncepciója:</a:t>
            </a:r>
            <a:r>
              <a:rPr lang="hu-HU" sz="2800" dirty="0" smtClean="0"/>
              <a:t> a szántóföldi vízkapacitástól a holtvíztartalom felé haladva egyre magasabb a szorzótényező értéke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maximális értéke 1,4; minimális értéke 0,5-0,6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átlagnál nedvesebb talaj esetén csökkenti az aszályindexet</a:t>
            </a:r>
            <a:endParaRPr lang="hu-HU" sz="2800" dirty="0"/>
          </a:p>
        </p:txBody>
      </p:sp>
      <p:graphicFrame>
        <p:nvGraphicFramePr>
          <p:cNvPr id="7" name="Diagra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7774464"/>
              </p:ext>
            </p:extLst>
          </p:nvPr>
        </p:nvGraphicFramePr>
        <p:xfrm>
          <a:off x="724155" y="2326619"/>
          <a:ext cx="6399094" cy="3943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343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611560" y="1116027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Ugyanaz az alapkoncepció, de</a:t>
            </a:r>
            <a:r>
              <a:rPr lang="hu-HU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itt a maximális érték  csak 1,2;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telített talajnál sem megy 0,7-0,8 alá (de 1 alatt van!)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1-es értéket a szántóföldi vízkapacitás körül vesz fel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Szerepe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smtClean="0"/>
              <a:t>a </a:t>
            </a:r>
            <a:r>
              <a:rPr lang="hu-HU" sz="2800" i="1" u="sng" dirty="0" smtClean="0"/>
              <a:t>száraz telek után</a:t>
            </a:r>
            <a:r>
              <a:rPr lang="hu-HU" sz="2800" dirty="0" smtClean="0"/>
              <a:t>i tavaszi előrejelzésben van, ilyenkor </a:t>
            </a:r>
            <a:r>
              <a:rPr lang="hu-HU" sz="2800" i="1" u="sng" dirty="0" smtClean="0"/>
              <a:t>megemeli</a:t>
            </a:r>
            <a:r>
              <a:rPr lang="hu-HU" sz="2800" dirty="0" smtClean="0"/>
              <a:t> HDI értékét, illetve száraz nyarakon a </a:t>
            </a:r>
            <a:r>
              <a:rPr lang="hu-HU" sz="2800" i="1" u="sng" dirty="0" smtClean="0"/>
              <a:t>magas talajvízállású területeken</a:t>
            </a:r>
            <a:r>
              <a:rPr lang="hu-HU" sz="2800" dirty="0" smtClean="0"/>
              <a:t>, ahol </a:t>
            </a:r>
            <a:r>
              <a:rPr lang="hu-HU" sz="2800" i="1" u="sng" dirty="0" smtClean="0"/>
              <a:t>csökkenti</a:t>
            </a:r>
            <a:r>
              <a:rPr lang="hu-HU" sz="2800" dirty="0" smtClean="0"/>
              <a:t> az aszályindexet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19032" y="107921"/>
            <a:ext cx="8413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hu-HU" sz="3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(35-80 </a:t>
            </a:r>
            <a:r>
              <a:rPr lang="hu-H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</a:t>
            </a:r>
            <a:r>
              <a:rPr lang="hu-H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hu-H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5050" y="230958"/>
            <a:ext cx="66000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/>
              <a:t>Talajtényezők legfontosabb szerepe</a:t>
            </a:r>
            <a:r>
              <a:rPr lang="hu-HU" sz="2400" dirty="0" smtClean="0"/>
              <a:t>:</a:t>
            </a:r>
          </a:p>
          <a:p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a talajjellemzők és talajállapot (fizikai féleség, vízhatás, tömörödöttség) függvényében </a:t>
            </a:r>
            <a:r>
              <a:rPr lang="hu-HU" sz="2400" i="1" u="sng" dirty="0" smtClean="0"/>
              <a:t>térbeli differenciálásra alkalmasak</a:t>
            </a:r>
            <a:r>
              <a:rPr lang="hu-HU" sz="2400" dirty="0" smtClean="0"/>
              <a:t> (AGROPOPO és TAKI adatbázisok alapján)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ugyanolyan mértékű légköri aszály esetén a talajnedvesség függvényében növelik vagy csökkentik az aszályindex értékét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számos bemeneti paramétert kiváltanak</a:t>
            </a:r>
            <a:endParaRPr lang="hu-HU" sz="2400" dirty="0"/>
          </a:p>
        </p:txBody>
      </p:sp>
      <p:pic>
        <p:nvPicPr>
          <p:cNvPr id="14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6" t="12180" r="69801" b="9042"/>
          <a:stretch>
            <a:fillRect/>
          </a:stretch>
        </p:blipFill>
        <p:spPr bwMode="auto">
          <a:xfrm>
            <a:off x="7172082" y="836712"/>
            <a:ext cx="1053291" cy="524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84" y="-25305"/>
            <a:ext cx="1388163" cy="5113906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7344721" y="5694354"/>
            <a:ext cx="864096" cy="124207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7346445" y="4725144"/>
            <a:ext cx="864096" cy="969210"/>
          </a:xfrm>
          <a:prstGeom prst="rect">
            <a:avLst/>
          </a:prstGeom>
          <a:gradFill>
            <a:gsLst>
              <a:gs pos="86000">
                <a:srgbClr val="0070C0"/>
              </a:gs>
              <a:gs pos="20000">
                <a:schemeClr val="tx2">
                  <a:lumMod val="20000"/>
                  <a:lumOff val="80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  <a:gs pos="64000">
                <a:schemeClr val="tx2">
                  <a:lumMod val="60000"/>
                  <a:lumOff val="40000"/>
                </a:schemeClr>
              </a:gs>
            </a:gsLst>
            <a:lin ang="5400000" scaled="1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Ellipszis 16"/>
          <p:cNvSpPr/>
          <p:nvPr/>
        </p:nvSpPr>
        <p:spPr>
          <a:xfrm>
            <a:off x="7668344" y="4365104"/>
            <a:ext cx="720080" cy="72349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1331640" y="4182179"/>
            <a:ext cx="4088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- talajvízszint mérése kiváltható</a:t>
            </a:r>
          </a:p>
          <a:p>
            <a:r>
              <a:rPr lang="hu-HU" sz="2400" dirty="0" smtClean="0"/>
              <a:t>- </a:t>
            </a:r>
            <a:r>
              <a:rPr lang="hu-HU" sz="2400" dirty="0" err="1" smtClean="0"/>
              <a:t>párolgásszimuláció</a:t>
            </a:r>
            <a:r>
              <a:rPr lang="hu-HU" sz="2400" dirty="0" smtClean="0"/>
              <a:t> kiváltható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828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9032" y="107921"/>
            <a:ext cx="855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Stressztényező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(S)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63048" y="764704"/>
            <a:ext cx="8629432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Két </a:t>
            </a:r>
            <a:r>
              <a:rPr lang="hu-H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extremitás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van beleépítve</a:t>
            </a:r>
            <a:r>
              <a:rPr lang="hu-HU" sz="2800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a) megelőző száraz időszak hossza (beleértve az adott napi </a:t>
            </a:r>
            <a:r>
              <a:rPr lang="hu-HU" sz="2700" dirty="0" err="1" smtClean="0"/>
              <a:t>PET-nél</a:t>
            </a:r>
            <a:r>
              <a:rPr lang="hu-HU" sz="2700" dirty="0" smtClean="0"/>
              <a:t> kisebb csapadékú napokat 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b) megelőző 10 nap hőségnapjainak száma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700" dirty="0" smtClean="0"/>
              <a:t>mindkét szempont alapján csak egy adott gyakoriságnál (25, ill. 15%) kisebb gyakoriságú eseményeknél lép be az S</a:t>
            </a:r>
            <a:endParaRPr lang="hu-HU" sz="27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136326" y="3429000"/>
            <a:ext cx="3382657" cy="369332"/>
          </a:xfrm>
          <a:prstGeom prst="rect">
            <a:avLst/>
          </a:prstGeom>
          <a:gradFill>
            <a:gsLst>
              <a:gs pos="0">
                <a:srgbClr val="FFFF00"/>
              </a:gs>
              <a:gs pos="46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  <a:ln w="19050">
            <a:solidFill>
              <a:srgbClr val="492303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10 napnál hosszabb száraz időszak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5148064" y="3441889"/>
            <a:ext cx="3696846" cy="369332"/>
          </a:xfrm>
          <a:prstGeom prst="rect">
            <a:avLst/>
          </a:prstGeom>
          <a:gradFill>
            <a:gsLst>
              <a:gs pos="0">
                <a:srgbClr val="FFFF00"/>
              </a:gs>
              <a:gs pos="46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75000"/>
                </a:schemeClr>
              </a:gs>
              <a:gs pos="100000">
                <a:srgbClr val="FF0000"/>
              </a:gs>
            </a:gsLst>
            <a:lin ang="5400000" scaled="1"/>
          </a:gradFill>
          <a:ln w="19050">
            <a:solidFill>
              <a:srgbClr val="492303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min. 6 hőségnap az elmúlt 10 napban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124111" y="4355812"/>
            <a:ext cx="4159857" cy="369332"/>
          </a:xfrm>
          <a:prstGeom prst="rect">
            <a:avLst/>
          </a:prstGeom>
          <a:gradFill>
            <a:gsLst>
              <a:gs pos="100000">
                <a:srgbClr val="FFFF00"/>
              </a:gs>
              <a:gs pos="69000">
                <a:schemeClr val="accent6">
                  <a:lumMod val="60000"/>
                  <a:lumOff val="40000"/>
                </a:schemeClr>
              </a:gs>
              <a:gs pos="36000">
                <a:schemeClr val="accent6">
                  <a:lumMod val="75000"/>
                </a:schemeClr>
              </a:gs>
              <a:gs pos="3000">
                <a:srgbClr val="FF0000"/>
              </a:gs>
            </a:gsLst>
            <a:lin ang="5400000" scaled="1"/>
          </a:gradFill>
          <a:ln w="19050">
            <a:solidFill>
              <a:srgbClr val="492303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1 fölé emelkedő szorzótényező (</a:t>
            </a:r>
            <a:r>
              <a:rPr lang="hu-HU" dirty="0" err="1" smtClean="0"/>
              <a:t>max</a:t>
            </a:r>
            <a:r>
              <a:rPr lang="hu-HU" dirty="0" smtClean="0"/>
              <a:t>. 1,24)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932040" y="4355812"/>
            <a:ext cx="4159857" cy="369332"/>
          </a:xfrm>
          <a:prstGeom prst="rect">
            <a:avLst/>
          </a:prstGeom>
          <a:gradFill>
            <a:gsLst>
              <a:gs pos="100000">
                <a:srgbClr val="FFFF00"/>
              </a:gs>
              <a:gs pos="69000">
                <a:schemeClr val="accent6">
                  <a:lumMod val="60000"/>
                  <a:lumOff val="40000"/>
                </a:schemeClr>
              </a:gs>
              <a:gs pos="36000">
                <a:schemeClr val="accent6">
                  <a:lumMod val="75000"/>
                </a:schemeClr>
              </a:gs>
              <a:gs pos="3000">
                <a:srgbClr val="FF0000"/>
              </a:gs>
            </a:gsLst>
            <a:lin ang="5400000" scaled="1"/>
          </a:gradFill>
          <a:ln w="19050">
            <a:solidFill>
              <a:srgbClr val="492303"/>
            </a:solidFill>
          </a:ln>
        </p:spPr>
        <p:txBody>
          <a:bodyPr wrap="none" rtlCol="0">
            <a:spAutoFit/>
          </a:bodyPr>
          <a:lstStyle/>
          <a:p>
            <a:r>
              <a:rPr lang="hu-HU" dirty="0" smtClean="0"/>
              <a:t>1 fölé emelkedő szorzótényező (</a:t>
            </a:r>
            <a:r>
              <a:rPr lang="hu-HU" dirty="0" err="1" smtClean="0"/>
              <a:t>max</a:t>
            </a:r>
            <a:r>
              <a:rPr lang="hu-HU" dirty="0" smtClean="0"/>
              <a:t>. 1,24)</a:t>
            </a:r>
            <a:endParaRPr lang="hu-HU" dirty="0"/>
          </a:p>
        </p:txBody>
      </p:sp>
      <p:sp>
        <p:nvSpPr>
          <p:cNvPr id="11" name="Lekerekített téglalap 10"/>
          <p:cNvSpPr/>
          <p:nvPr/>
        </p:nvSpPr>
        <p:spPr>
          <a:xfrm>
            <a:off x="3590991" y="5046429"/>
            <a:ext cx="2421169" cy="1046867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166387" y="5157192"/>
            <a:ext cx="33787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S aktivizálódik</a:t>
            </a:r>
          </a:p>
          <a:p>
            <a:pPr algn="ctr"/>
            <a:r>
              <a:rPr lang="hu-HU" b="1" dirty="0" smtClean="0"/>
              <a:t>1&lt;S&lt;1,5</a:t>
            </a:r>
            <a:endParaRPr lang="hu-HU" b="1" dirty="0"/>
          </a:p>
        </p:txBody>
      </p:sp>
      <p:cxnSp>
        <p:nvCxnSpPr>
          <p:cNvPr id="14" name="Egyenes összekötő nyíllal 13"/>
          <p:cNvCxnSpPr>
            <a:stCxn id="8" idx="2"/>
            <a:endCxn id="10" idx="0"/>
          </p:cNvCxnSpPr>
          <p:nvPr/>
        </p:nvCxnSpPr>
        <p:spPr>
          <a:xfrm>
            <a:off x="6996487" y="3811221"/>
            <a:ext cx="15482" cy="5445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>
            <a:stCxn id="7" idx="2"/>
          </p:cNvCxnSpPr>
          <p:nvPr/>
        </p:nvCxnSpPr>
        <p:spPr>
          <a:xfrm>
            <a:off x="1827655" y="3798332"/>
            <a:ext cx="8041" cy="5574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zögletes összekötő 17"/>
          <p:cNvCxnSpPr/>
          <p:nvPr/>
        </p:nvCxnSpPr>
        <p:spPr>
          <a:xfrm>
            <a:off x="2195736" y="4725144"/>
            <a:ext cx="1395255" cy="792088"/>
          </a:xfrm>
          <a:prstGeom prst="bentConnector3">
            <a:avLst>
              <a:gd name="adj1" fmla="val 171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zögletes összekötő 20"/>
          <p:cNvCxnSpPr/>
          <p:nvPr/>
        </p:nvCxnSpPr>
        <p:spPr>
          <a:xfrm rot="10800000" flipV="1">
            <a:off x="6012160" y="4725146"/>
            <a:ext cx="999810" cy="792088"/>
          </a:xfrm>
          <a:prstGeom prst="bentConnector3">
            <a:avLst>
              <a:gd name="adj1" fmla="val -1939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76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" y="7731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29463"/>
            <a:ext cx="855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2015-ös év HDI</a:t>
            </a:r>
            <a:r>
              <a:rPr lang="hu-HU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 és HDI</a:t>
            </a:r>
            <a:r>
              <a:rPr lang="hu-HU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/teszt eredmények/ </a:t>
            </a: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70" y="614238"/>
            <a:ext cx="624670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70" y="3212976"/>
            <a:ext cx="624670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3779912" y="2276872"/>
            <a:ext cx="432048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3563888" y="4437112"/>
            <a:ext cx="7200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211960" y="4005064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55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29463"/>
            <a:ext cx="855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2014-es év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</a:t>
            </a:r>
            <a:r>
              <a:rPr lang="hu-HU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 és HDI</a:t>
            </a:r>
            <a:r>
              <a:rPr lang="hu-HU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62" y="644071"/>
            <a:ext cx="624670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22" y="3213591"/>
            <a:ext cx="6256188" cy="252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gyenes összekötő nyíllal 8"/>
          <p:cNvCxnSpPr/>
          <p:nvPr/>
        </p:nvCxnSpPr>
        <p:spPr>
          <a:xfrm>
            <a:off x="4499992" y="2924944"/>
            <a:ext cx="0" cy="17281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1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1" y="5033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29463"/>
            <a:ext cx="855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2000-es év 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</a:t>
            </a:r>
            <a:r>
              <a:rPr lang="hu-HU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*S és HDI</a:t>
            </a:r>
            <a:r>
              <a:rPr lang="hu-HU" sz="32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09" y="548680"/>
            <a:ext cx="6241233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27" y="3140968"/>
            <a:ext cx="625041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Ellipszis 5"/>
          <p:cNvSpPr/>
          <p:nvPr/>
        </p:nvSpPr>
        <p:spPr>
          <a:xfrm>
            <a:off x="3275856" y="2420888"/>
            <a:ext cx="1368152" cy="6477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nyíllal 7"/>
          <p:cNvCxnSpPr/>
          <p:nvPr/>
        </p:nvCxnSpPr>
        <p:spPr>
          <a:xfrm>
            <a:off x="4139952" y="3068680"/>
            <a:ext cx="216024" cy="5043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4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" y="1060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29463"/>
            <a:ext cx="855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2015-ös év HDI és tényezői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43" y="1556792"/>
            <a:ext cx="817621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4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7" y="1060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3528" y="29463"/>
            <a:ext cx="855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2016. első félévi HDI és HDI</a:t>
            </a:r>
            <a:r>
              <a:rPr lang="hu-HU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hu-HU" sz="32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8191836" cy="41040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70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</a:t>
            </a:r>
            <a:r>
              <a:rPr lang="hu-HU" sz="1600" dirty="0" smtClean="0"/>
              <a:t>HDI)</a:t>
            </a:r>
          </a:p>
          <a:p>
            <a:r>
              <a:rPr lang="hu-HU" sz="1600" i="1" dirty="0" smtClean="0"/>
              <a:t>Debrecen, 2016. július 6. 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54157" y="107921"/>
            <a:ext cx="5282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Hungarian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Drought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Index, HDI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7544" y="1116027"/>
            <a:ext cx="79928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/>
              <a:t>2015 folyamán </a:t>
            </a:r>
            <a:r>
              <a:rPr lang="hu-HU" sz="2800" dirty="0" smtClean="0"/>
              <a:t>kidolgozott </a:t>
            </a:r>
            <a:r>
              <a:rPr lang="hu-H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 hazai aszályindex</a:t>
            </a:r>
            <a:endParaRPr lang="hu-H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/>
              <a:t>napi</a:t>
            </a:r>
            <a:r>
              <a:rPr lang="hu-HU" sz="2800" dirty="0" smtClean="0"/>
              <a:t> gyakorisággal számítható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alkalmas a </a:t>
            </a:r>
            <a:r>
              <a:rPr lang="hu-HU" sz="2800" b="1" dirty="0" smtClean="0"/>
              <a:t>napi vízhiány</a:t>
            </a:r>
            <a:r>
              <a:rPr lang="hu-HU" sz="2800" dirty="0" smtClean="0"/>
              <a:t>/</a:t>
            </a:r>
            <a:r>
              <a:rPr lang="hu-HU" sz="2800" b="1" dirty="0" smtClean="0"/>
              <a:t>aszály</a:t>
            </a:r>
            <a:r>
              <a:rPr lang="hu-HU" sz="2800" dirty="0" smtClean="0"/>
              <a:t> jellemzésére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minimalizált bemeneti paraméterigénye van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meteorológia paraméterek közül csak napi csapadékmennyiség és napi középhőmérséklet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legfontosabb újdonsága: aktuális, </a:t>
            </a:r>
            <a:r>
              <a:rPr lang="hu-HU" sz="2800" i="1" dirty="0" smtClean="0"/>
              <a:t>talajtípusonként differenciált</a:t>
            </a:r>
            <a:r>
              <a:rPr lang="hu-HU" sz="2800" dirty="0" smtClean="0"/>
              <a:t> </a:t>
            </a:r>
            <a:r>
              <a:rPr lang="hu-HU" sz="2800" b="1" dirty="0" smtClean="0"/>
              <a:t>talajnedvesség</a:t>
            </a:r>
            <a:r>
              <a:rPr lang="hu-HU" sz="2800" dirty="0" smtClean="0"/>
              <a:t> beépítése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/>
              <a:t>moduláris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b="1" dirty="0" smtClean="0"/>
              <a:t>kiszámítása algoritmizálható</a:t>
            </a:r>
            <a:r>
              <a:rPr lang="hu-HU" sz="2800" dirty="0" smtClean="0"/>
              <a:t>, szubjektív emberi döntésektől mentes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15245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23036" y="107921"/>
            <a:ext cx="9006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elmúlt időszak jellemzése különböző aszályindexekkel</a:t>
            </a:r>
          </a:p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(Dél-Alföld)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25029"/>
              </p:ext>
            </p:extLst>
          </p:nvPr>
        </p:nvGraphicFramePr>
        <p:xfrm>
          <a:off x="569324" y="1164233"/>
          <a:ext cx="7914055" cy="4031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594"/>
                <a:gridCol w="2014487"/>
                <a:gridCol w="2014487"/>
                <a:gridCol w="2014487"/>
              </a:tblGrid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Index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Utolsó értékelhető adat időpontja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Index értéke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Index minősítése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SPI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2016. június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-1</a:t>
                      </a:r>
                      <a:r>
                        <a:rPr lang="hu-HU" baseline="0" dirty="0" smtClean="0"/>
                        <a:t> és 1 között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normál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SM (</a:t>
                      </a:r>
                      <a:r>
                        <a:rPr lang="hu-HU" sz="2400" b="1" dirty="0" err="1" smtClean="0"/>
                        <a:t>pF</a:t>
                      </a:r>
                      <a:r>
                        <a:rPr lang="hu-HU" sz="2400" b="1" dirty="0" smtClean="0"/>
                        <a:t>)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2016.</a:t>
                      </a:r>
                      <a:r>
                        <a:rPr lang="hu-HU" baseline="0" dirty="0" smtClean="0"/>
                        <a:t> júl. 1.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2-3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nedves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PAI</a:t>
                      </a:r>
                      <a:endParaRPr lang="hu-H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2015-ös év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10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súlyos aszály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SMA</a:t>
                      </a:r>
                      <a:endParaRPr lang="hu-H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2016. jún. 27.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-1</a:t>
                      </a:r>
                      <a:r>
                        <a:rPr lang="hu-HU" baseline="0" dirty="0" smtClean="0"/>
                        <a:t> és 1 között</a:t>
                      </a:r>
                      <a:endParaRPr lang="hu-H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normál és nedves között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HDI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TEGNAP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1,61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normál</a:t>
                      </a:r>
                      <a:r>
                        <a:rPr lang="hu-HU" baseline="0" dirty="0" smtClean="0"/>
                        <a:t> és </a:t>
                      </a:r>
                      <a:r>
                        <a:rPr lang="hu-HU" dirty="0" smtClean="0"/>
                        <a:t>száraz között</a:t>
                      </a:r>
                      <a:endParaRPr lang="hu-H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467544" y="5858455"/>
            <a:ext cx="645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</a:t>
            </a:r>
            <a:r>
              <a:rPr lang="hu-HU" dirty="0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edo.jrc.ec.europa.eu/edov2/php/index.php?id=1111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8847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19032" y="323945"/>
            <a:ext cx="8557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Közeljövő feladatai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83568" y="1322765"/>
            <a:ext cx="7416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anose="020B0604020202020204" pitchFamily="34" charset="0"/>
              <a:buChar char="•"/>
            </a:pPr>
            <a:r>
              <a:rPr lang="hu-HU" sz="2800" dirty="0" smtClean="0"/>
              <a:t>Az alapadatbázis megteremtéséhez szükséges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DWMS megvalósítása</a:t>
            </a:r>
            <a:r>
              <a:rPr lang="hu-HU" sz="2800" dirty="0" smtClean="0"/>
              <a:t> (adatbázis, monitoring rendszer, feldolgozás, értékelés, döntéshozás)</a:t>
            </a:r>
          </a:p>
          <a:p>
            <a:pPr marL="361950" indent="-361950"/>
            <a:endParaRPr lang="hu-HU" sz="2800" dirty="0" smtClean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hu-HU" sz="2800" dirty="0" smtClean="0"/>
              <a:t>Megfelelő infrastrukturális háttér kiépítése (intézmény, humán erőforrás)</a:t>
            </a:r>
          </a:p>
          <a:p>
            <a:pPr marL="361950" indent="-361950"/>
            <a:endParaRPr lang="hu-HU" sz="2800" dirty="0"/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hu-HU" sz="2800" dirty="0" smtClean="0"/>
              <a:t>A riasztási, beavatkozási szintek jogszabályba való integrálása.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8458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084875" y="4077072"/>
            <a:ext cx="4059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 a figyelmet!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7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19032" y="107921"/>
            <a:ext cx="4108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HDI alapkoncepciója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67544" y="836712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Alapja </a:t>
            </a:r>
          </a:p>
          <a:p>
            <a:r>
              <a:rPr lang="hu-HU" sz="2800" dirty="0" smtClean="0"/>
              <a:t>    meteorológiai aszály tényezője (HDI</a:t>
            </a:r>
            <a:r>
              <a:rPr lang="hu-HU" sz="2800" baseline="-25000" dirty="0" smtClean="0"/>
              <a:t>0</a:t>
            </a:r>
            <a:r>
              <a:rPr lang="hu-HU" sz="2800" dirty="0" smtClean="0"/>
              <a:t>)</a:t>
            </a:r>
          </a:p>
          <a:p>
            <a:r>
              <a:rPr lang="hu-HU" sz="2800" b="1" dirty="0" smtClean="0"/>
              <a:t>Szorzótényezők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a szántóföldi növénykultúrák számára fontos feltalaj </a:t>
            </a:r>
            <a:r>
              <a:rPr lang="hu-HU" sz="2400" dirty="0" smtClean="0"/>
              <a:t>(0-35 cm) </a:t>
            </a:r>
            <a:r>
              <a:rPr lang="hu-HU" sz="2800" dirty="0" smtClean="0"/>
              <a:t>nedvességi állapotának szorzótényezője (k</a:t>
            </a:r>
            <a:r>
              <a:rPr lang="hu-HU" sz="2800" baseline="-25000" dirty="0" smtClean="0"/>
              <a:t>35</a:t>
            </a:r>
            <a:r>
              <a:rPr lang="hu-HU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mélyebb talajrétegek </a:t>
            </a:r>
            <a:r>
              <a:rPr lang="hu-HU" sz="2400" dirty="0" smtClean="0"/>
              <a:t>(35-80 </a:t>
            </a:r>
            <a:r>
              <a:rPr lang="hu-HU" sz="2400" dirty="0"/>
              <a:t>cm) </a:t>
            </a:r>
            <a:r>
              <a:rPr lang="hu-HU" sz="2800" dirty="0" smtClean="0"/>
              <a:t>nedvesség-tartalékának szorzótényezője (k</a:t>
            </a:r>
            <a:r>
              <a:rPr lang="hu-HU" sz="2800" baseline="-25000" dirty="0" smtClean="0"/>
              <a:t>80</a:t>
            </a:r>
            <a:r>
              <a:rPr lang="hu-HU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szélsőségesen száraz és/vagy szélsőségesen meleg időszakok szorzótényezője (</a:t>
            </a:r>
            <a:r>
              <a:rPr lang="hu-HU" sz="2800" dirty="0" err="1" smtClean="0"/>
              <a:t>stressztényező</a:t>
            </a:r>
            <a:r>
              <a:rPr lang="hu-HU" sz="2800" dirty="0" smtClean="0"/>
              <a:t>, 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/>
          </a:p>
          <a:p>
            <a:pPr algn="ctr"/>
            <a:r>
              <a:rPr lang="hu-HU" sz="3200" b="1" dirty="0" smtClean="0"/>
              <a:t>HDI = HDI</a:t>
            </a:r>
            <a:r>
              <a:rPr lang="hu-HU" sz="3200" b="1" baseline="-25000" dirty="0" smtClean="0"/>
              <a:t>0</a:t>
            </a:r>
            <a:r>
              <a:rPr lang="hu-HU" sz="3200" b="1" dirty="0" smtClean="0"/>
              <a:t>*k</a:t>
            </a:r>
            <a:r>
              <a:rPr lang="hu-HU" sz="3200" b="1" baseline="-25000" dirty="0" smtClean="0"/>
              <a:t>35</a:t>
            </a:r>
            <a:r>
              <a:rPr lang="hu-HU" sz="3200" b="1" dirty="0" smtClean="0"/>
              <a:t>*k</a:t>
            </a:r>
            <a:r>
              <a:rPr lang="hu-HU" sz="3200" b="1" baseline="-25000" dirty="0" smtClean="0"/>
              <a:t>80</a:t>
            </a:r>
            <a:r>
              <a:rPr lang="hu-HU" sz="3200" b="1" dirty="0" smtClean="0"/>
              <a:t>*S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405339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2051720" y="44624"/>
            <a:ext cx="5224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Aszályindex és szorzótényezői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692696"/>
            <a:ext cx="3172600" cy="646331"/>
          </a:xfrm>
          <a:prstGeom prst="rect">
            <a:avLst/>
          </a:prstGeom>
          <a:noFill/>
          <a:ln w="15875">
            <a:gradFill>
              <a:gsLst>
                <a:gs pos="0">
                  <a:srgbClr val="FF0000"/>
                </a:gs>
                <a:gs pos="49000">
                  <a:srgbClr val="92D050"/>
                </a:gs>
                <a:gs pos="100000">
                  <a:srgbClr val="0070C0"/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pPr algn="ctr"/>
            <a:r>
              <a:rPr lang="hu-HU" dirty="0"/>
              <a:t>s</a:t>
            </a:r>
            <a:r>
              <a:rPr lang="hu-HU" dirty="0" smtClean="0"/>
              <a:t>okéves átlagos napi csapadék</a:t>
            </a:r>
          </a:p>
          <a:p>
            <a:pPr algn="ctr"/>
            <a:r>
              <a:rPr lang="hu-HU" dirty="0" smtClean="0"/>
              <a:t>sokéves átlagos napi </a:t>
            </a:r>
            <a:r>
              <a:rPr lang="hu-HU" dirty="0" err="1" smtClean="0"/>
              <a:t>középhőm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827584" y="1412776"/>
            <a:ext cx="2512611" cy="646331"/>
          </a:xfrm>
          <a:prstGeom prst="rect">
            <a:avLst/>
          </a:prstGeom>
          <a:noFill/>
          <a:ln w="15875">
            <a:gradFill>
              <a:gsLst>
                <a:gs pos="0">
                  <a:srgbClr val="FF0000"/>
                </a:gs>
                <a:gs pos="49000">
                  <a:srgbClr val="92D050"/>
                </a:gs>
                <a:gs pos="100000">
                  <a:srgbClr val="0070C0"/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aktuális napi csapadék</a:t>
            </a:r>
          </a:p>
          <a:p>
            <a:pPr algn="ctr"/>
            <a:r>
              <a:rPr lang="hu-HU" dirty="0" smtClean="0"/>
              <a:t>aktuális napi </a:t>
            </a:r>
            <a:r>
              <a:rPr lang="hu-HU" dirty="0" err="1" smtClean="0"/>
              <a:t>középhőm</a:t>
            </a:r>
            <a:r>
              <a:rPr lang="hu-HU" dirty="0" smtClean="0"/>
              <a:t>.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1657635" y="2351125"/>
            <a:ext cx="95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solidFill>
                  <a:srgbClr val="C00000"/>
                </a:solidFill>
              </a:rPr>
              <a:t>HDI</a:t>
            </a:r>
            <a:r>
              <a:rPr lang="hu-HU" sz="3200" b="1" baseline="-25000" dirty="0" smtClean="0">
                <a:solidFill>
                  <a:srgbClr val="C00000"/>
                </a:solidFill>
              </a:rPr>
              <a:t>0</a:t>
            </a:r>
            <a:endParaRPr lang="hu-HU" sz="3200" b="1" baseline="-25000" dirty="0">
              <a:solidFill>
                <a:srgbClr val="C00000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220072" y="1268760"/>
            <a:ext cx="3280450" cy="369332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49000">
                  <a:srgbClr val="92D050"/>
                </a:gs>
                <a:gs pos="100000">
                  <a:srgbClr val="0070C0"/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talajnedvesség a felső 35 cm-ben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588224" y="2401724"/>
            <a:ext cx="86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k</a:t>
            </a:r>
            <a:r>
              <a:rPr lang="hu-HU" sz="2800" b="1" baseline="-25000" dirty="0" smtClean="0"/>
              <a:t>35</a:t>
            </a:r>
            <a:endParaRPr lang="hu-HU" sz="2800" b="1" baseline="-25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840726" y="5363924"/>
            <a:ext cx="3835730" cy="369332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49000">
                  <a:srgbClr val="92D050"/>
                </a:gs>
                <a:gs pos="100000">
                  <a:srgbClr val="0070C0"/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talajnedvesség a 35-80 cm-es rétegben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588224" y="4359468"/>
            <a:ext cx="100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k</a:t>
            </a:r>
            <a:r>
              <a:rPr lang="hu-HU" sz="2800" b="1" baseline="-25000" dirty="0" smtClean="0"/>
              <a:t>80</a:t>
            </a:r>
            <a:endParaRPr lang="hu-HU" sz="2800" b="1" baseline="-250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27584" y="5446965"/>
            <a:ext cx="2377830" cy="646331"/>
          </a:xfrm>
          <a:prstGeom prst="rect">
            <a:avLst/>
          </a:prstGeom>
          <a:noFill/>
          <a:ln>
            <a:gradFill>
              <a:gsLst>
                <a:gs pos="0">
                  <a:srgbClr val="FF0000"/>
                </a:gs>
                <a:gs pos="49000">
                  <a:srgbClr val="92D050"/>
                </a:gs>
                <a:gs pos="100000">
                  <a:srgbClr val="0070C0"/>
                </a:gs>
              </a:gsLst>
              <a:lin ang="5400000" scaled="1"/>
            </a:gradFill>
          </a:ln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száraz időszakok hossza</a:t>
            </a:r>
          </a:p>
          <a:p>
            <a:pPr algn="ctr"/>
            <a:r>
              <a:rPr lang="hu-HU" dirty="0" smtClean="0"/>
              <a:t>hőségnapok száma</a:t>
            </a:r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907704" y="4365104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/>
              <a:t>S</a:t>
            </a:r>
            <a:endParaRPr lang="hu-HU" sz="2800" b="1" dirty="0"/>
          </a:p>
        </p:txBody>
      </p:sp>
      <p:sp>
        <p:nvSpPr>
          <p:cNvPr id="16" name="Lekerekített téglalap 15"/>
          <p:cNvSpPr/>
          <p:nvPr/>
        </p:nvSpPr>
        <p:spPr>
          <a:xfrm>
            <a:off x="3923928" y="3068960"/>
            <a:ext cx="1224136" cy="1008112"/>
          </a:xfrm>
          <a:prstGeom prst="roundRect">
            <a:avLst/>
          </a:prstGeom>
          <a:solidFill>
            <a:srgbClr val="FFFF00">
              <a:alpha val="69000"/>
            </a:srgbClr>
          </a:solidFill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Lekerekített téglalap 16"/>
          <p:cNvSpPr/>
          <p:nvPr/>
        </p:nvSpPr>
        <p:spPr>
          <a:xfrm>
            <a:off x="6444208" y="2276872"/>
            <a:ext cx="811727" cy="838538"/>
          </a:xfrm>
          <a:prstGeom prst="roundRect">
            <a:avLst/>
          </a:prstGeom>
          <a:solidFill>
            <a:schemeClr val="accent6">
              <a:lumMod val="50000"/>
              <a:alpha val="17000"/>
            </a:schemeClr>
          </a:solidFill>
          <a:ln>
            <a:solidFill>
              <a:srgbClr val="492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4067944" y="3225170"/>
            <a:ext cx="968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ln>
                  <a:gradFill>
                    <a:gsLst>
                      <a:gs pos="0">
                        <a:schemeClr val="tx2">
                          <a:lumMod val="75000"/>
                        </a:schemeClr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</a:t>
            </a:r>
            <a:endParaRPr lang="hu-HU" sz="4000" b="1" dirty="0">
              <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100000">
                      <a:srgbClr val="FF0000"/>
                    </a:gs>
                  </a:gsLst>
                  <a:lin ang="5400000" scaled="1"/>
                </a:gra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Lekerekített téglalap 18"/>
          <p:cNvSpPr/>
          <p:nvPr/>
        </p:nvSpPr>
        <p:spPr>
          <a:xfrm>
            <a:off x="1672041" y="4221088"/>
            <a:ext cx="811727" cy="838538"/>
          </a:xfrm>
          <a:prstGeom prst="roundRect">
            <a:avLst/>
          </a:prstGeom>
          <a:solidFill>
            <a:srgbClr val="FFC00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Lekerekített téglalap 19"/>
          <p:cNvSpPr/>
          <p:nvPr/>
        </p:nvSpPr>
        <p:spPr>
          <a:xfrm>
            <a:off x="1547664" y="2276872"/>
            <a:ext cx="1060872" cy="838538"/>
          </a:xfrm>
          <a:prstGeom prst="roundRect">
            <a:avLst/>
          </a:prstGeom>
          <a:solidFill>
            <a:srgbClr val="FFFF00">
              <a:alpha val="26000"/>
            </a:srgb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kerekített téglalap 17"/>
          <p:cNvSpPr/>
          <p:nvPr/>
        </p:nvSpPr>
        <p:spPr>
          <a:xfrm>
            <a:off x="6444208" y="4174638"/>
            <a:ext cx="811727" cy="838538"/>
          </a:xfrm>
          <a:prstGeom prst="roundRect">
            <a:avLst/>
          </a:prstGeom>
          <a:solidFill>
            <a:schemeClr val="accent6">
              <a:lumMod val="50000"/>
              <a:alpha val="17000"/>
            </a:schemeClr>
          </a:solidFill>
          <a:ln>
            <a:solidFill>
              <a:srgbClr val="4923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2" name="Szögletes összekötő 21"/>
          <p:cNvCxnSpPr>
            <a:endCxn id="20" idx="1"/>
          </p:cNvCxnSpPr>
          <p:nvPr/>
        </p:nvCxnSpPr>
        <p:spPr>
          <a:xfrm rot="16200000" flipH="1">
            <a:off x="401055" y="1549532"/>
            <a:ext cx="1357114" cy="93610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>
            <a:stCxn id="7" idx="2"/>
            <a:endCxn id="20" idx="0"/>
          </p:cNvCxnSpPr>
          <p:nvPr/>
        </p:nvCxnSpPr>
        <p:spPr>
          <a:xfrm flipH="1">
            <a:off x="2078100" y="2059107"/>
            <a:ext cx="5790" cy="21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>
            <a:stCxn id="9" idx="2"/>
            <a:endCxn id="17" idx="0"/>
          </p:cNvCxnSpPr>
          <p:nvPr/>
        </p:nvCxnSpPr>
        <p:spPr>
          <a:xfrm flipH="1">
            <a:off x="6850072" y="1638092"/>
            <a:ext cx="10225" cy="63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6860297" y="5059626"/>
            <a:ext cx="0" cy="304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gyenes összekötő nyíllal 36"/>
          <p:cNvCxnSpPr/>
          <p:nvPr/>
        </p:nvCxnSpPr>
        <p:spPr>
          <a:xfrm flipV="1">
            <a:off x="2051720" y="5059626"/>
            <a:ext cx="0" cy="3873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Lefelé nyíl 37"/>
          <p:cNvSpPr/>
          <p:nvPr/>
        </p:nvSpPr>
        <p:spPr>
          <a:xfrm rot="3750305">
            <a:off x="5582741" y="2347505"/>
            <a:ext cx="442230" cy="12729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Lefelé nyíl 38"/>
          <p:cNvSpPr/>
          <p:nvPr/>
        </p:nvSpPr>
        <p:spPr>
          <a:xfrm rot="6544337">
            <a:off x="5558854" y="3597391"/>
            <a:ext cx="442230" cy="1234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Lefelé nyíl 39"/>
          <p:cNvSpPr/>
          <p:nvPr/>
        </p:nvSpPr>
        <p:spPr>
          <a:xfrm rot="14906027">
            <a:off x="3022972" y="3559824"/>
            <a:ext cx="442230" cy="1331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Lefelé nyíl 40"/>
          <p:cNvSpPr/>
          <p:nvPr/>
        </p:nvSpPr>
        <p:spPr>
          <a:xfrm rot="18210732">
            <a:off x="3083851" y="2489195"/>
            <a:ext cx="442230" cy="1331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71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6" grpId="0" animBg="1"/>
      <p:bldP spid="17" grpId="0" animBg="1"/>
      <p:bldP spid="15" grpId="0"/>
      <p:bldP spid="19" grpId="0" animBg="1"/>
      <p:bldP spid="20" grpId="0" animBg="1"/>
      <p:bldP spid="18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43307" y="107921"/>
            <a:ext cx="73731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HDI egyes szorzótényezőinek adatigénye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428742"/>
              </p:ext>
            </p:extLst>
          </p:nvPr>
        </p:nvGraphicFramePr>
        <p:xfrm>
          <a:off x="330353" y="1266772"/>
          <a:ext cx="8634135" cy="3602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218"/>
                <a:gridCol w="1024389"/>
                <a:gridCol w="1024389"/>
                <a:gridCol w="953619"/>
                <a:gridCol w="1152128"/>
                <a:gridCol w="1186932"/>
                <a:gridCol w="1243901"/>
                <a:gridCol w="1097559"/>
              </a:tblGrid>
              <a:tr h="671997">
                <a:tc>
                  <a:txBody>
                    <a:bodyPr/>
                    <a:lstStyle/>
                    <a:p>
                      <a:r>
                        <a:rPr lang="hu-HU" dirty="0" smtClean="0"/>
                        <a:t>Tényező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Sokéves napi csap.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Sokéves napi </a:t>
                      </a:r>
                      <a:r>
                        <a:rPr lang="hu-HU" dirty="0" err="1" smtClean="0"/>
                        <a:t>khm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Aktuális</a:t>
                      </a:r>
                      <a:r>
                        <a:rPr lang="hu-HU" baseline="0" dirty="0" smtClean="0"/>
                        <a:t> </a:t>
                      </a:r>
                      <a:r>
                        <a:rPr lang="hu-HU" dirty="0" smtClean="0"/>
                        <a:t>napi csap.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Aktuális napi </a:t>
                      </a:r>
                      <a:r>
                        <a:rPr lang="hu-HU" dirty="0" err="1" smtClean="0"/>
                        <a:t>khm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Feltalaj nedvességtartalma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 smtClean="0"/>
                        <a:t>Altalaj nedvesség tartalma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Talajok </a:t>
                      </a:r>
                      <a:r>
                        <a:rPr lang="hu-HU" dirty="0" err="1" smtClean="0"/>
                        <a:t>hidrofiz</a:t>
                      </a:r>
                      <a:r>
                        <a:rPr lang="hu-HU" dirty="0" smtClean="0"/>
                        <a:t>. </a:t>
                      </a:r>
                      <a:r>
                        <a:rPr lang="hu-HU" dirty="0" err="1" smtClean="0"/>
                        <a:t>tul</a:t>
                      </a:r>
                      <a:r>
                        <a:rPr lang="hu-HU" dirty="0" smtClean="0"/>
                        <a:t>.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HDI</a:t>
                      </a:r>
                      <a:r>
                        <a:rPr lang="hu-HU" sz="2400" b="1" baseline="-25000" dirty="0" smtClean="0"/>
                        <a:t>0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k</a:t>
                      </a:r>
                      <a:r>
                        <a:rPr lang="hu-HU" sz="2400" b="1" baseline="-25000" dirty="0" smtClean="0"/>
                        <a:t>35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k</a:t>
                      </a:r>
                      <a:r>
                        <a:rPr lang="hu-HU" sz="2400" b="1" baseline="-25000" dirty="0" smtClean="0"/>
                        <a:t>80</a:t>
                      </a:r>
                      <a:endParaRPr lang="hu-HU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997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S</a:t>
                      </a:r>
                      <a:endParaRPr lang="hu-HU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276872"/>
            <a:ext cx="492646" cy="49264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78" y="2276872"/>
            <a:ext cx="492646" cy="49264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298" y="2276872"/>
            <a:ext cx="492646" cy="49264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418" y="2276872"/>
            <a:ext cx="492646" cy="49264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538" y="2936354"/>
            <a:ext cx="492646" cy="49264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818" y="2924944"/>
            <a:ext cx="492646" cy="49264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953" y="4293096"/>
            <a:ext cx="492646" cy="49264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293096"/>
            <a:ext cx="492646" cy="49264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4293096"/>
            <a:ext cx="492646" cy="49264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50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9672" y="4293096"/>
            <a:ext cx="492646" cy="492646"/>
          </a:xfrm>
          <a:prstGeom prst="rect">
            <a:avLst/>
          </a:prstGeom>
          <a:noFill/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3611928"/>
            <a:ext cx="492646" cy="492646"/>
          </a:xfrm>
          <a:prstGeom prst="rect">
            <a:avLst/>
          </a:prstGeom>
          <a:noFill/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862" y="3623338"/>
            <a:ext cx="492646" cy="492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09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536" y="18864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</a:t>
            </a:r>
            <a:r>
              <a:rPr lang="hu-HU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(meteorológiai aszályindex)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95536" y="1052736"/>
            <a:ext cx="7992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kizárólag a napi csapadékmennyiségeket és a napi középhőmérsékleteket használja fel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több verzió került kidolgozásra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800" dirty="0" smtClean="0"/>
              <a:t>sokéves átlaghoz viszonyít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átlagos időszakban 1 körül van az értéke, csapadékos időszakban ez alatt, aszály idején pedig felette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smtClean="0"/>
              <a:t>a másik 3 tényező szorzótényezőként tompítja vagy fokozza az aszály mértékét</a:t>
            </a:r>
          </a:p>
        </p:txBody>
      </p:sp>
    </p:spTree>
    <p:extLst>
      <p:ext uri="{BB962C8B-B14F-4D97-AF65-F5344CB8AC3E}">
        <p14:creationId xmlns:p14="http://schemas.microsoft.com/office/powerpoint/2010/main" val="4863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620688"/>
            <a:ext cx="8496944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Elvi alapja</a:t>
            </a:r>
            <a:r>
              <a:rPr lang="hu-HU" sz="2800" dirty="0" smtClean="0"/>
              <a:t>: a </a:t>
            </a:r>
            <a:r>
              <a:rPr lang="hu-H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kumulált napi csapadékmennyiségek</a:t>
            </a:r>
            <a:r>
              <a:rPr lang="hu-HU" sz="2800" dirty="0" smtClean="0"/>
              <a:t> és a </a:t>
            </a:r>
            <a:r>
              <a:rPr lang="hu-H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napi párolgásértékek összegének </a:t>
            </a:r>
            <a:r>
              <a:rPr lang="hu-HU" sz="2800" dirty="0" smtClean="0"/>
              <a:t>különbségéből adódó, </a:t>
            </a:r>
            <a:r>
              <a:rPr lang="hu-HU" sz="2800" dirty="0" smtClean="0">
                <a:solidFill>
                  <a:srgbClr val="FF0000"/>
                </a:solidFill>
              </a:rPr>
              <a:t>feltalajban </a:t>
            </a:r>
            <a:r>
              <a:rPr lang="hu-HU" sz="2800" dirty="0" err="1" smtClean="0">
                <a:solidFill>
                  <a:srgbClr val="FF0000"/>
                </a:solidFill>
              </a:rPr>
              <a:t>tározódó</a:t>
            </a:r>
            <a:r>
              <a:rPr lang="hu-HU" sz="2800" dirty="0" smtClean="0">
                <a:solidFill>
                  <a:srgbClr val="FF0000"/>
                </a:solidFill>
              </a:rPr>
              <a:t> </a:t>
            </a:r>
            <a:r>
              <a:rPr lang="hu-H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„víztartalék</a:t>
            </a:r>
            <a:r>
              <a:rPr lang="hu-H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hu-HU" sz="2800" dirty="0" smtClean="0"/>
              <a:t> (WS) meghatározása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pPr algn="ctr"/>
            <a:r>
              <a:rPr lang="hu-HU" sz="2800" b="1" dirty="0" smtClean="0"/>
              <a:t>WS = WS</a:t>
            </a:r>
            <a:r>
              <a:rPr lang="hu-HU" sz="2800" b="1" baseline="-25000" dirty="0" smtClean="0"/>
              <a:t>-1</a:t>
            </a:r>
            <a:r>
              <a:rPr lang="hu-HU" sz="2800" b="1" dirty="0" smtClean="0"/>
              <a:t>+P-m*PET(T)</a:t>
            </a:r>
            <a:r>
              <a:rPr lang="hu-HU" sz="2800" dirty="0" smtClean="0"/>
              <a:t>,</a:t>
            </a:r>
            <a:r>
              <a:rPr lang="hu-HU" sz="2800" b="1" dirty="0" smtClean="0"/>
              <a:t> </a:t>
            </a:r>
            <a:r>
              <a:rPr lang="hu-HU" sz="2800" dirty="0" smtClean="0"/>
              <a:t>ahol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800" dirty="0" smtClean="0"/>
          </a:p>
          <a:p>
            <a:r>
              <a:rPr lang="hu-HU" sz="2000" dirty="0" smtClean="0"/>
              <a:t>WS</a:t>
            </a:r>
            <a:r>
              <a:rPr lang="hu-HU" sz="2000" baseline="-25000" dirty="0" smtClean="0"/>
              <a:t>-1</a:t>
            </a:r>
            <a:r>
              <a:rPr lang="hu-HU" sz="2000" dirty="0" smtClean="0"/>
              <a:t> az előző napi víztartalék mm-ben,</a:t>
            </a:r>
          </a:p>
          <a:p>
            <a:r>
              <a:rPr lang="hu-HU" sz="2000" dirty="0" smtClean="0"/>
              <a:t>P az adott napi csapadék mm-ben,</a:t>
            </a:r>
          </a:p>
          <a:p>
            <a:r>
              <a:rPr lang="hu-HU" sz="2000" dirty="0" smtClean="0"/>
              <a:t>PET(T) a napi </a:t>
            </a:r>
            <a:r>
              <a:rPr lang="hu-HU" sz="2000" dirty="0" err="1" smtClean="0"/>
              <a:t>khm-től</a:t>
            </a:r>
            <a:r>
              <a:rPr lang="hu-HU" sz="2000" dirty="0" smtClean="0"/>
              <a:t> függő potenciális </a:t>
            </a:r>
            <a:r>
              <a:rPr lang="hu-HU" sz="2000" dirty="0" err="1" smtClean="0"/>
              <a:t>evapotranszspiráció</a:t>
            </a:r>
            <a:r>
              <a:rPr lang="hu-HU" sz="2000" dirty="0" smtClean="0"/>
              <a:t> mm-ben</a:t>
            </a:r>
          </a:p>
          <a:p>
            <a:r>
              <a:rPr lang="hu-HU" sz="2000" dirty="0" smtClean="0"/>
              <a:t>m 0 és 1 közötti szorzótényező az előző napi víztartalék függvényében</a:t>
            </a:r>
          </a:p>
          <a:p>
            <a:endParaRPr lang="hu-H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induktív jellege miatt az időszak elejére </a:t>
            </a:r>
            <a:r>
              <a:rPr lang="hu-HU" sz="2600" dirty="0" err="1" smtClean="0"/>
              <a:t>WS-et</a:t>
            </a:r>
            <a:r>
              <a:rPr lang="hu-HU" sz="2600" dirty="0" smtClean="0"/>
              <a:t> definiálni kell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ugyanez </a:t>
            </a:r>
            <a:r>
              <a:rPr lang="hu-HU" sz="2600" i="1" u="sng" dirty="0" smtClean="0"/>
              <a:t>sokévi átlagra is</a:t>
            </a:r>
            <a:r>
              <a:rPr lang="hu-HU" sz="2600" dirty="0" smtClean="0"/>
              <a:t>, </a:t>
            </a:r>
            <a:r>
              <a:rPr lang="hu-H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</a:t>
            </a:r>
            <a:r>
              <a:rPr lang="hu-HU" sz="2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kettő hányadosa </a:t>
            </a:r>
            <a:r>
              <a:rPr lang="hu-HU" sz="2600" dirty="0" smtClean="0"/>
              <a:t>lesz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dirty="0" smtClean="0"/>
              <a:t>átlagos évben 1 körül van az értéke</a:t>
            </a:r>
            <a:endParaRPr lang="hu-HU" sz="2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95536" y="4462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HDI</a:t>
            </a:r>
            <a:r>
              <a:rPr lang="hu-HU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javasolt számítási módja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603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" y="2079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5536" y="548680"/>
            <a:ext cx="83529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600" b="1" dirty="0" smtClean="0"/>
              <a:t>a PET </a:t>
            </a:r>
            <a:r>
              <a:rPr lang="hu-HU" sz="2600" dirty="0" smtClean="0"/>
              <a:t>számítási alapja a </a:t>
            </a:r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FAO által javasolt</a:t>
            </a:r>
            <a:r>
              <a:rPr lang="hu-HU" sz="2600" dirty="0" smtClean="0"/>
              <a:t>, </a:t>
            </a:r>
            <a:r>
              <a:rPr lang="hu-HU" sz="2600" dirty="0" err="1" smtClean="0"/>
              <a:t>szubhumid</a:t>
            </a:r>
            <a:r>
              <a:rPr lang="hu-HU" sz="2600" dirty="0" smtClean="0"/>
              <a:t> klímára jellemző párolgásértékekre illesztett függvény: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95536" y="-27384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Megjegyzések HDI</a:t>
            </a:r>
            <a:r>
              <a:rPr lang="hu-HU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-hoz I.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83568" y="5085184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‚m’ </a:t>
            </a:r>
            <a:r>
              <a:rPr lang="hu-HU" sz="2600" dirty="0" smtClean="0"/>
              <a:t>szorzótényező logikája: minél kevesebb a víztartalék, annál kisebb hányada realizálódik a </a:t>
            </a:r>
            <a:r>
              <a:rPr lang="hu-HU" sz="2600" dirty="0" err="1" smtClean="0"/>
              <a:t>PET-nek</a:t>
            </a:r>
            <a:endParaRPr lang="hu-HU" sz="2600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40860"/>
              </p:ext>
            </p:extLst>
          </p:nvPr>
        </p:nvGraphicFramePr>
        <p:xfrm>
          <a:off x="355662" y="1470695"/>
          <a:ext cx="4324350" cy="3220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Egyenes összekötő nyíllal 11"/>
          <p:cNvCxnSpPr/>
          <p:nvPr/>
        </p:nvCxnSpPr>
        <p:spPr>
          <a:xfrm flipV="1">
            <a:off x="3347864" y="4691098"/>
            <a:ext cx="1584176" cy="3940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056191"/>
              </p:ext>
            </p:extLst>
          </p:nvPr>
        </p:nvGraphicFramePr>
        <p:xfrm>
          <a:off x="4462599" y="1915049"/>
          <a:ext cx="4393725" cy="3170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67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4"/>
            <a:ext cx="9144000" cy="6855921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7009245" y="6372036"/>
            <a:ext cx="2020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Barta K. – </a:t>
            </a:r>
            <a:r>
              <a:rPr lang="hu-H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Fehérváry</a:t>
            </a:r>
            <a:r>
              <a:rPr lang="hu-H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</a:t>
            </a:r>
            <a:endParaRPr lang="hu-H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23036" y="6269831"/>
            <a:ext cx="6068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Új, napi értékelésekhez használható, hazai fejlesztésű aszályindex (HDI)</a:t>
            </a:r>
          </a:p>
          <a:p>
            <a:r>
              <a:rPr lang="hu-HU" sz="1600" i="1" dirty="0"/>
              <a:t>Debrecen, 2016. július 6</a:t>
            </a:r>
            <a:r>
              <a:rPr lang="hu-HU" sz="1600" i="1" dirty="0" smtClean="0"/>
              <a:t>.</a:t>
            </a:r>
            <a:endParaRPr lang="hu-HU" sz="1600" i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3347864" y="116632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Napi víztartalék (WS) alakulása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88"/>
            <a:ext cx="5523109" cy="252000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208243" y="267492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2014</a:t>
            </a:r>
            <a:endParaRPr lang="hu-HU" sz="2400" b="1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574" y="2022948"/>
            <a:ext cx="5553212" cy="252000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630070"/>
            <a:ext cx="5615160" cy="2466529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8284155" y="202294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2015</a:t>
            </a:r>
            <a:endParaRPr lang="hu-HU" sz="2400" b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39552" y="5517232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/>
              <a:t>2016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80784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1120</TotalTime>
  <Words>1423</Words>
  <Application>Microsoft Office PowerPoint</Application>
  <PresentationFormat>Diavetítés a képernyőre (4:3 oldalarány)</PresentationFormat>
  <Paragraphs>232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Benyhe Balázs</dc:creator>
  <cp:lastModifiedBy>Barta Károly</cp:lastModifiedBy>
  <cp:revision>116</cp:revision>
  <dcterms:created xsi:type="dcterms:W3CDTF">2016-02-19T08:15:23Z</dcterms:created>
  <dcterms:modified xsi:type="dcterms:W3CDTF">2016-07-05T16:24:19Z</dcterms:modified>
</cp:coreProperties>
</file>